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4">
  <p:sldMasterIdLst>
    <p:sldMasterId id="2147483954" r:id="rId4"/>
    <p:sldMasterId id="2147484019" r:id="rId5"/>
  </p:sldMasterIdLst>
  <p:notesMasterIdLst>
    <p:notesMasterId r:id="rId47"/>
  </p:notesMasterIdLst>
  <p:handoutMasterIdLst>
    <p:handoutMasterId r:id="rId48"/>
  </p:handoutMasterIdLst>
  <p:sldIdLst>
    <p:sldId id="261" r:id="rId6"/>
    <p:sldId id="339" r:id="rId7"/>
    <p:sldId id="340" r:id="rId8"/>
    <p:sldId id="356" r:id="rId9"/>
    <p:sldId id="357" r:id="rId10"/>
    <p:sldId id="358" r:id="rId11"/>
    <p:sldId id="359" r:id="rId12"/>
    <p:sldId id="360" r:id="rId13"/>
    <p:sldId id="343" r:id="rId14"/>
    <p:sldId id="344" r:id="rId15"/>
    <p:sldId id="281" r:id="rId16"/>
    <p:sldId id="308" r:id="rId17"/>
    <p:sldId id="309" r:id="rId18"/>
    <p:sldId id="311" r:id="rId19"/>
    <p:sldId id="312" r:id="rId20"/>
    <p:sldId id="313" r:id="rId21"/>
    <p:sldId id="310" r:id="rId22"/>
    <p:sldId id="317" r:id="rId23"/>
    <p:sldId id="318" r:id="rId24"/>
    <p:sldId id="277" r:id="rId25"/>
    <p:sldId id="315" r:id="rId26"/>
    <p:sldId id="348" r:id="rId27"/>
    <p:sldId id="319" r:id="rId28"/>
    <p:sldId id="352" r:id="rId29"/>
    <p:sldId id="350" r:id="rId30"/>
    <p:sldId id="355" r:id="rId31"/>
    <p:sldId id="353" r:id="rId32"/>
    <p:sldId id="325" r:id="rId33"/>
    <p:sldId id="316" r:id="rId34"/>
    <p:sldId id="323" r:id="rId35"/>
    <p:sldId id="345" r:id="rId36"/>
    <p:sldId id="327" r:id="rId37"/>
    <p:sldId id="328" r:id="rId38"/>
    <p:sldId id="329" r:id="rId39"/>
    <p:sldId id="330" r:id="rId40"/>
    <p:sldId id="336" r:id="rId41"/>
    <p:sldId id="331" r:id="rId42"/>
    <p:sldId id="332" r:id="rId43"/>
    <p:sldId id="333" r:id="rId44"/>
    <p:sldId id="334" r:id="rId45"/>
    <p:sldId id="335" r:id="rId46"/>
  </p:sldIdLst>
  <p:sldSz cx="12192000" cy="6858000"/>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6A7EA-A089-EEF1-EA32-6A8095FA95F1}" name="Julie McLaughlin" initials="JM" userId="S::jmclaughlin@insulation.org::8cc6ed1f-945c-4256-97a6-3e726e1b49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990000"/>
    <a:srgbClr val="CC9900"/>
    <a:srgbClr val="66FF33"/>
    <a:srgbClr val="AEA422"/>
    <a:srgbClr val="EEEEEE"/>
    <a:srgbClr val="87175F"/>
    <a:srgbClr val="EEC621"/>
    <a:srgbClr val="E58C09"/>
    <a:srgbClr val="434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4" autoAdjust="0"/>
    <p:restoredTop sz="95034" autoAdjust="0"/>
  </p:normalViewPr>
  <p:slideViewPr>
    <p:cSldViewPr>
      <p:cViewPr varScale="1">
        <p:scale>
          <a:sx n="67" d="100"/>
          <a:sy n="67" d="100"/>
        </p:scale>
        <p:origin x="796" y="44"/>
      </p:cViewPr>
      <p:guideLst/>
    </p:cSldViewPr>
  </p:slideViewPr>
  <p:outlineViewPr>
    <p:cViewPr>
      <p:scale>
        <a:sx n="33" d="100"/>
        <a:sy n="33" d="100"/>
      </p:scale>
      <p:origin x="0" y="-20822"/>
    </p:cViewPr>
  </p:outlineViewPr>
  <p:notesTextViewPr>
    <p:cViewPr>
      <p:scale>
        <a:sx n="3" d="2"/>
        <a:sy n="3" d="2"/>
      </p:scale>
      <p:origin x="0" y="0"/>
    </p:cViewPr>
  </p:notesTextViewPr>
  <p:sorterViewPr>
    <p:cViewPr varScale="1">
      <p:scale>
        <a:sx n="100" d="100"/>
        <a:sy n="100" d="100"/>
      </p:scale>
      <p:origin x="0" y="-10812"/>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072871787253008E-2"/>
          <c:y val="5.2183275993608662E-2"/>
          <c:w val="0.92875411581955614"/>
          <c:h val="0.89650248775082886"/>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16"/>
            <c:invertIfNegative val="0"/>
            <c:bubble3D val="0"/>
            <c:spPr>
              <a:solidFill>
                <a:schemeClr val="accent1"/>
              </a:solidFill>
              <a:ln>
                <a:noFill/>
              </a:ln>
              <a:effectLst/>
            </c:spPr>
            <c:extLst>
              <c:ext xmlns:c16="http://schemas.microsoft.com/office/drawing/2014/chart" uri="{C3380CC4-5D6E-409C-BE32-E72D297353CC}">
                <c16:uniqueId val="{00000001-B2E7-47F1-8129-3050E5DB9B7F}"/>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03-B2E7-47F1-8129-3050E5DB9B7F}"/>
              </c:ext>
            </c:extLst>
          </c:dPt>
          <c:dPt>
            <c:idx val="20"/>
            <c:invertIfNegative val="0"/>
            <c:bubble3D val="0"/>
            <c:spPr>
              <a:solidFill>
                <a:schemeClr val="accent1"/>
              </a:solidFill>
              <a:ln>
                <a:noFill/>
              </a:ln>
              <a:effectLst/>
            </c:spPr>
            <c:extLst>
              <c:ext xmlns:c16="http://schemas.microsoft.com/office/drawing/2014/chart" uri="{C3380CC4-5D6E-409C-BE32-E72D297353CC}">
                <c16:uniqueId val="{00000005-B2E7-47F1-8129-3050E5DB9B7F}"/>
              </c:ext>
            </c:extLst>
          </c:dPt>
          <c:dPt>
            <c:idx val="21"/>
            <c:invertIfNegative val="0"/>
            <c:bubble3D val="0"/>
            <c:spPr>
              <a:solidFill>
                <a:schemeClr val="accent1"/>
              </a:solidFill>
              <a:ln>
                <a:noFill/>
              </a:ln>
              <a:effectLst/>
            </c:spPr>
            <c:extLst>
              <c:ext xmlns:c16="http://schemas.microsoft.com/office/drawing/2014/chart" uri="{C3380CC4-5D6E-409C-BE32-E72D297353CC}">
                <c16:uniqueId val="{00000007-B2E7-47F1-8129-3050E5DB9B7F}"/>
              </c:ext>
            </c:extLst>
          </c:dPt>
          <c:dPt>
            <c:idx val="26"/>
            <c:invertIfNegative val="0"/>
            <c:bubble3D val="0"/>
            <c:spPr>
              <a:solidFill>
                <a:srgbClr val="00B050"/>
              </a:solidFill>
              <a:ln>
                <a:noFill/>
              </a:ln>
              <a:effectLst/>
            </c:spPr>
            <c:extLst>
              <c:ext xmlns:c16="http://schemas.microsoft.com/office/drawing/2014/chart" uri="{C3380CC4-5D6E-409C-BE32-E72D297353CC}">
                <c16:uniqueId val="{00000009-7BAE-4376-B835-1927239D326B}"/>
              </c:ext>
            </c:extLst>
          </c:dPt>
          <c:dPt>
            <c:idx val="27"/>
            <c:invertIfNegative val="0"/>
            <c:bubble3D val="0"/>
            <c:spPr>
              <a:solidFill>
                <a:srgbClr val="00B050"/>
              </a:solidFill>
              <a:ln>
                <a:noFill/>
              </a:ln>
              <a:effectLst/>
            </c:spPr>
            <c:extLst>
              <c:ext xmlns:c16="http://schemas.microsoft.com/office/drawing/2014/chart" uri="{C3380CC4-5D6E-409C-BE32-E72D297353CC}">
                <c16:uniqueId val="{00000008-7BAE-4376-B835-1927239D326B}"/>
              </c:ext>
            </c:extLst>
          </c:dPt>
          <c:dLbls>
            <c:dLbl>
              <c:idx val="0"/>
              <c:layout>
                <c:manualLayout>
                  <c:x val="0"/>
                  <c:y val="-0.22043873729266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E7-47F1-8129-3050E5DB9B7F}"/>
                </c:ext>
              </c:extLst>
            </c:dLbl>
            <c:dLbl>
              <c:idx val="1"/>
              <c:layout>
                <c:manualLayout>
                  <c:x val="1.4672366184512837E-17"/>
                  <c:y val="-0.2311396468699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E7-47F1-8129-3050E5DB9B7F}"/>
                </c:ext>
              </c:extLst>
            </c:dLbl>
            <c:dLbl>
              <c:idx val="2"/>
              <c:layout>
                <c:manualLayout>
                  <c:x val="0"/>
                  <c:y val="-0.250570086417442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E7-47F1-8129-3050E5DB9B7F}"/>
                </c:ext>
              </c:extLst>
            </c:dLbl>
            <c:dLbl>
              <c:idx val="3"/>
              <c:layout>
                <c:manualLayout>
                  <c:x val="2.8351408904075669E-5"/>
                  <c:y val="-0.26377847193232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E7-47F1-8129-3050E5DB9B7F}"/>
                </c:ext>
              </c:extLst>
            </c:dLbl>
            <c:dLbl>
              <c:idx val="4"/>
              <c:layout>
                <c:manualLayout>
                  <c:x val="3.2012331005793798E-3"/>
                  <c:y val="-0.257952563973379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2E7-47F1-8129-3050E5DB9B7F}"/>
                </c:ext>
              </c:extLst>
            </c:dLbl>
            <c:dLbl>
              <c:idx val="5"/>
              <c:layout>
                <c:manualLayout>
                  <c:x val="0"/>
                  <c:y val="-0.232982193496379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E7-47F1-8129-3050E5DB9B7F}"/>
                </c:ext>
              </c:extLst>
            </c:dLbl>
            <c:dLbl>
              <c:idx val="6"/>
              <c:layout>
                <c:manualLayout>
                  <c:x val="-4.7169811320754715E-3"/>
                  <c:y val="-0.279115768664200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2E7-47F1-8129-3050E5DB9B7F}"/>
                </c:ext>
              </c:extLst>
            </c:dLbl>
            <c:dLbl>
              <c:idx val="7"/>
              <c:layout>
                <c:manualLayout>
                  <c:x val="1.6006402561024411E-3"/>
                  <c:y val="-0.291064740502942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E7-47F1-8129-3050E5DB9B7F}"/>
                </c:ext>
              </c:extLst>
            </c:dLbl>
            <c:dLbl>
              <c:idx val="8"/>
              <c:layout>
                <c:manualLayout>
                  <c:x val="3.2012805122048822E-3"/>
                  <c:y val="-0.353130016051364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2E7-47F1-8129-3050E5DB9B7F}"/>
                </c:ext>
              </c:extLst>
            </c:dLbl>
            <c:dLbl>
              <c:idx val="9"/>
              <c:layout>
                <c:manualLayout>
                  <c:x val="-1.6006402561023823E-3"/>
                  <c:y val="-0.395933654360620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E7-47F1-8129-3050E5DB9B7F}"/>
                </c:ext>
              </c:extLst>
            </c:dLbl>
            <c:dLbl>
              <c:idx val="10"/>
              <c:layout>
                <c:manualLayout>
                  <c:x val="-5.8689464738051349E-17"/>
                  <c:y val="-0.41733547351524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2E7-47F1-8129-3050E5DB9B7F}"/>
                </c:ext>
              </c:extLst>
            </c:dLbl>
            <c:dLbl>
              <c:idx val="11"/>
              <c:layout>
                <c:manualLayout>
                  <c:x val="-1.6006402561024411E-3"/>
                  <c:y val="-0.438737292669876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E7-47F1-8129-3050E5DB9B7F}"/>
                </c:ext>
              </c:extLst>
            </c:dLbl>
            <c:dLbl>
              <c:idx val="12"/>
              <c:layout>
                <c:manualLayout>
                  <c:x val="0"/>
                  <c:y val="-0.33476054067281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2E7-47F1-8129-3050E5DB9B7F}"/>
                </c:ext>
              </c:extLst>
            </c:dLbl>
            <c:dLbl>
              <c:idx val="13"/>
              <c:layout>
                <c:manualLayout>
                  <c:x val="0"/>
                  <c:y val="-0.342429106474050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E7-47F1-8129-3050E5DB9B7F}"/>
                </c:ext>
              </c:extLst>
            </c:dLbl>
            <c:dLbl>
              <c:idx val="14"/>
              <c:layout>
                <c:manualLayout>
                  <c:x val="0"/>
                  <c:y val="-0.292610133056951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2E7-47F1-8129-3050E5DB9B7F}"/>
                </c:ext>
              </c:extLst>
            </c:dLbl>
            <c:dLbl>
              <c:idx val="15"/>
              <c:layout>
                <c:manualLayout>
                  <c:x val="-1.600625169875454E-3"/>
                  <c:y val="-0.298436041015896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E7-47F1-8129-3050E5DB9B7F}"/>
                </c:ext>
              </c:extLst>
            </c:dLbl>
            <c:dLbl>
              <c:idx val="16"/>
              <c:layout>
                <c:manualLayout>
                  <c:x val="-6.3458871886297235E-3"/>
                  <c:y val="-0.35027767781312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E7-47F1-8129-3050E5DB9B7F}"/>
                </c:ext>
              </c:extLst>
            </c:dLbl>
            <c:dLbl>
              <c:idx val="17"/>
              <c:layout>
                <c:manualLayout>
                  <c:x val="3.0879512702422784E-3"/>
                  <c:y val="-0.375959924570671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2E7-47F1-8129-3050E5DB9B7F}"/>
                </c:ext>
              </c:extLst>
            </c:dLbl>
            <c:dLbl>
              <c:idx val="18"/>
              <c:layout>
                <c:manualLayout>
                  <c:x val="3.1446540880503146E-3"/>
                  <c:y val="-0.397897767349465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E7-47F1-8129-3050E5DB9B7F}"/>
                </c:ext>
              </c:extLst>
            </c:dLbl>
            <c:dLbl>
              <c:idx val="19"/>
              <c:layout>
                <c:manualLayout>
                  <c:x val="-3.2013569058584657E-3"/>
                  <c:y val="-0.36353366249694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E7-47F1-8129-3050E5DB9B7F}"/>
                </c:ext>
              </c:extLst>
            </c:dLbl>
            <c:dLbl>
              <c:idx val="20"/>
              <c:layout>
                <c:manualLayout>
                  <c:x val="-1.1530265124244521E-16"/>
                  <c:y val="-0.374887791676863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E7-47F1-8129-3050E5DB9B7F}"/>
                </c:ext>
              </c:extLst>
            </c:dLbl>
            <c:dLbl>
              <c:idx val="21"/>
              <c:layout>
                <c:manualLayout>
                  <c:x val="8.4930421433054607E-5"/>
                  <c:y val="-0.385052709361969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E7-47F1-8129-3050E5DB9B7F}"/>
                </c:ext>
              </c:extLst>
            </c:dLbl>
            <c:dLbl>
              <c:idx val="22"/>
              <c:layout>
                <c:manualLayout>
                  <c:x val="4.7169811320754715E-3"/>
                  <c:y val="-0.38756855575868371"/>
                </c:manualLayout>
              </c:layout>
              <c:tx>
                <c:rich>
                  <a:bodyPr/>
                  <a:lstStyle/>
                  <a:p>
                    <a:fld id="{2647A1A7-024E-4E50-B875-940240A267A7}"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6C-401D-AD2A-ABB0E55E87AE}"/>
                </c:ext>
              </c:extLst>
            </c:dLbl>
            <c:dLbl>
              <c:idx val="23"/>
              <c:layout>
                <c:manualLayout>
                  <c:x val="-1.5723270440251573E-3"/>
                  <c:y val="-0.30469226081657524"/>
                </c:manualLayout>
              </c:layout>
              <c:tx>
                <c:rich>
                  <a:bodyPr/>
                  <a:lstStyle/>
                  <a:p>
                    <a:fld id="{B78D85DE-23F6-4158-8D17-3E6934E3227E}"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6C-401D-AD2A-ABB0E55E87AE}"/>
                </c:ext>
              </c:extLst>
            </c:dLbl>
            <c:dLbl>
              <c:idx val="24"/>
              <c:layout>
                <c:manualLayout>
                  <c:x val="-4.7169811320755869E-3"/>
                  <c:y val="-0.34125533211456427"/>
                </c:manualLayout>
              </c:layout>
              <c:tx>
                <c:rich>
                  <a:bodyPr/>
                  <a:lstStyle/>
                  <a:p>
                    <a:fld id="{B74B5060-6274-4719-9208-05E4C0A15C35}" type="VALUE">
                      <a:rPr lang="en-US">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5D7-4406-AB10-9C141E6DC364}"/>
                </c:ext>
              </c:extLst>
            </c:dLbl>
            <c:dLbl>
              <c:idx val="25"/>
              <c:layout>
                <c:manualLayout>
                  <c:x val="-6.2893081761007446E-3"/>
                  <c:y val="-0.35344302254722737"/>
                </c:manualLayout>
              </c:layout>
              <c:tx>
                <c:rich>
                  <a:bodyPr/>
                  <a:lstStyle/>
                  <a:p>
                    <a:fld id="{75A04C4A-6380-4835-A5C2-55178E6F0CD0}" type="VALUE">
                      <a:rPr lang="en-US">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5D7-4406-AB10-9C141E6DC364}"/>
                </c:ext>
              </c:extLst>
            </c:dLbl>
            <c:dLbl>
              <c:idx val="26"/>
              <c:delete val="1"/>
              <c:extLst>
                <c:ext xmlns:c15="http://schemas.microsoft.com/office/drawing/2012/chart" uri="{CE6537A1-D6FC-4f65-9D91-7224C49458BB}"/>
                <c:ext xmlns:c16="http://schemas.microsoft.com/office/drawing/2014/chart" uri="{C3380CC4-5D6E-409C-BE32-E72D297353CC}">
                  <c16:uniqueId val="{00000009-7BAE-4376-B835-1927239D326B}"/>
                </c:ext>
              </c:extLst>
            </c:dLbl>
            <c:dLbl>
              <c:idx val="27"/>
              <c:delete val="1"/>
              <c:extLst>
                <c:ext xmlns:c15="http://schemas.microsoft.com/office/drawing/2012/chart" uri="{CE6537A1-D6FC-4f65-9D91-7224C49458BB}"/>
                <c:ext xmlns:c16="http://schemas.microsoft.com/office/drawing/2014/chart" uri="{C3380CC4-5D6E-409C-BE32-E72D297353CC}">
                  <c16:uniqueId val="{00000008-7BAE-4376-B835-1927239D326B}"/>
                </c:ext>
              </c:extLst>
            </c:dLbl>
            <c:spPr>
              <a:noFill/>
              <a:ln>
                <a:noFill/>
              </a:ln>
              <a:effectLst/>
            </c:spPr>
            <c:txPr>
              <a:bodyPr rot="0" spcFirstLastPara="1" vertOverflow="ellipsis" vert="horz" wrap="square" anchor="ctr" anchorCtr="1"/>
              <a:lstStyle/>
              <a:p>
                <a:pPr>
                  <a:defRPr sz="1197" b="0" i="0" u="none" strike="noStrike" kern="1200" baseline="0">
                    <a:ln>
                      <a:solidFill>
                        <a:schemeClr val="tx1"/>
                      </a:solidFill>
                    </a:ln>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Sheet1!$A$2:$A$29</c:f>
              <c:numCache>
                <c:formatCode>General</c:formatCode>
                <c:ptCount val="2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numCache>
            </c:numRef>
          </c:cat>
          <c:val>
            <c:numRef>
              <c:f>Sheet1!$B$2:$B$29</c:f>
              <c:numCache>
                <c:formatCode>0.0</c:formatCode>
                <c:ptCount val="28"/>
                <c:pt idx="0">
                  <c:v>6.3</c:v>
                </c:pt>
                <c:pt idx="1">
                  <c:v>6.6</c:v>
                </c:pt>
                <c:pt idx="2">
                  <c:v>6.7</c:v>
                </c:pt>
                <c:pt idx="3">
                  <c:v>6.9</c:v>
                </c:pt>
                <c:pt idx="4">
                  <c:v>6.6</c:v>
                </c:pt>
                <c:pt idx="5">
                  <c:v>6.4</c:v>
                </c:pt>
                <c:pt idx="6">
                  <c:v>7.6</c:v>
                </c:pt>
                <c:pt idx="7">
                  <c:v>8.4</c:v>
                </c:pt>
                <c:pt idx="8">
                  <c:v>10.3</c:v>
                </c:pt>
                <c:pt idx="9">
                  <c:v>11.6</c:v>
                </c:pt>
                <c:pt idx="10">
                  <c:v>12.4</c:v>
                </c:pt>
                <c:pt idx="11">
                  <c:v>13.1</c:v>
                </c:pt>
                <c:pt idx="12">
                  <c:v>9.5</c:v>
                </c:pt>
                <c:pt idx="13">
                  <c:v>10</c:v>
                </c:pt>
                <c:pt idx="14">
                  <c:v>8.5</c:v>
                </c:pt>
                <c:pt idx="15">
                  <c:v>8.8000000000000007</c:v>
                </c:pt>
                <c:pt idx="16" formatCode="General">
                  <c:v>10.199999999999999</c:v>
                </c:pt>
                <c:pt idx="17" formatCode="General">
                  <c:v>10.7</c:v>
                </c:pt>
                <c:pt idx="18" formatCode="General">
                  <c:v>11.4</c:v>
                </c:pt>
                <c:pt idx="19" formatCode="General">
                  <c:v>10.199999999999999</c:v>
                </c:pt>
                <c:pt idx="20" formatCode="General">
                  <c:v>10.4</c:v>
                </c:pt>
                <c:pt idx="21" formatCode="General">
                  <c:v>11.2</c:v>
                </c:pt>
                <c:pt idx="22" formatCode="General">
                  <c:v>11.2</c:v>
                </c:pt>
                <c:pt idx="23" formatCode="General">
                  <c:v>8.9</c:v>
                </c:pt>
                <c:pt idx="24" formatCode="General">
                  <c:v>9.5</c:v>
                </c:pt>
                <c:pt idx="25" formatCode="General">
                  <c:v>10.5</c:v>
                </c:pt>
                <c:pt idx="26" formatCode="General">
                  <c:v>11.1</c:v>
                </c:pt>
                <c:pt idx="27" formatCode="General">
                  <c:v>11.8</c:v>
                </c:pt>
              </c:numCache>
            </c:numRef>
          </c:val>
          <c:extLst>
            <c:ext xmlns:c16="http://schemas.microsoft.com/office/drawing/2014/chart" uri="{C3380CC4-5D6E-409C-BE32-E72D297353CC}">
              <c16:uniqueId val="{0000001A-B2E7-47F1-8129-3050E5DB9B7F}"/>
            </c:ext>
          </c:extLst>
        </c:ser>
        <c:ser>
          <c:idx val="1"/>
          <c:order val="1"/>
          <c:tx>
            <c:strRef>
              <c:f>Sheet1!$C$1</c:f>
              <c:strCache>
                <c:ptCount val="1"/>
                <c:pt idx="0">
                  <c:v>Series 2</c:v>
                </c:pt>
              </c:strCache>
            </c:strRef>
          </c:tx>
          <c:spPr>
            <a:solidFill>
              <a:schemeClr val="accent2"/>
            </a:solidFill>
            <a:ln>
              <a:noFill/>
            </a:ln>
            <a:effectLst/>
          </c:spPr>
          <c:invertIfNegative val="0"/>
          <c:cat>
            <c:numRef>
              <c:f>Sheet1!$A$2:$A$29</c:f>
              <c:numCache>
                <c:formatCode>General</c:formatCode>
                <c:ptCount val="2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numCache>
            </c:numRef>
          </c:cat>
          <c:val>
            <c:numRef>
              <c:f>Sheet1!$C$2:$C$29</c:f>
              <c:numCache>
                <c:formatCode>0.0</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1B-B2E7-47F1-8129-3050E5DB9B7F}"/>
            </c:ext>
          </c:extLst>
        </c:ser>
        <c:dLbls>
          <c:showLegendKey val="0"/>
          <c:showVal val="0"/>
          <c:showCatName val="0"/>
          <c:showSerName val="0"/>
          <c:showPercent val="0"/>
          <c:showBubbleSize val="0"/>
        </c:dLbls>
        <c:gapWidth val="150"/>
        <c:overlap val="100"/>
        <c:axId val="71767552"/>
        <c:axId val="71769088"/>
      </c:barChart>
      <c:catAx>
        <c:axId val="7176755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ln>
                  <a:solidFill>
                    <a:schemeClr val="tx1"/>
                  </a:solidFill>
                </a:ln>
                <a:solidFill>
                  <a:schemeClr val="dk1">
                    <a:lumMod val="65000"/>
                    <a:lumOff val="35000"/>
                  </a:schemeClr>
                </a:solidFill>
                <a:latin typeface="+mn-lt"/>
                <a:ea typeface="+mn-ea"/>
                <a:cs typeface="+mn-cs"/>
              </a:defRPr>
            </a:pPr>
            <a:endParaRPr lang="en-US"/>
          </a:p>
        </c:txPr>
        <c:crossAx val="71769088"/>
        <c:crosses val="autoZero"/>
        <c:auto val="1"/>
        <c:lblAlgn val="ctr"/>
        <c:lblOffset val="100"/>
        <c:noMultiLvlLbl val="0"/>
      </c:catAx>
      <c:valAx>
        <c:axId val="71769088"/>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ln>
                  <a:solidFill>
                    <a:schemeClr val="tx1"/>
                  </a:solidFill>
                </a:ln>
                <a:solidFill>
                  <a:schemeClr val="dk1">
                    <a:lumMod val="65000"/>
                    <a:lumOff val="35000"/>
                  </a:schemeClr>
                </a:solidFill>
                <a:latin typeface="+mn-lt"/>
                <a:ea typeface="+mn-ea"/>
                <a:cs typeface="+mn-cs"/>
              </a:defRPr>
            </a:pPr>
            <a:endParaRPr lang="en-US"/>
          </a:p>
        </c:txPr>
        <c:crossAx val="7176755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n>
            <a:solidFill>
              <a:schemeClr val="tx1"/>
            </a:solidFill>
          </a:ln>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439643027711315E-2"/>
          <c:y val="4.6845408993238073E-2"/>
          <c:w val="0.93239703281874831"/>
          <c:h val="0.8990643022460223"/>
        </c:manualLayout>
      </c:layout>
      <c:barChart>
        <c:barDir val="col"/>
        <c:grouping val="stacked"/>
        <c:varyColors val="0"/>
        <c:ser>
          <c:idx val="0"/>
          <c:order val="0"/>
          <c:tx>
            <c:strRef>
              <c:f>Sheet1!$B$1</c:f>
              <c:strCache>
                <c:ptCount val="1"/>
                <c:pt idx="0">
                  <c:v>Series 1</c:v>
                </c:pt>
              </c:strCache>
            </c:strRef>
          </c:tx>
          <c:spPr>
            <a:solidFill>
              <a:schemeClr val="accent6"/>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1-8F96-4496-90E5-EEA7175B15F0}"/>
              </c:ext>
            </c:extLst>
          </c:dPt>
          <c:dPt>
            <c:idx val="4"/>
            <c:invertIfNegative val="0"/>
            <c:bubble3D val="0"/>
            <c:spPr>
              <a:solidFill>
                <a:srgbClr val="66B10B"/>
              </a:solidFill>
              <a:ln>
                <a:noFill/>
              </a:ln>
              <a:effectLst/>
            </c:spPr>
            <c:extLst>
              <c:ext xmlns:c16="http://schemas.microsoft.com/office/drawing/2014/chart" uri="{C3380CC4-5D6E-409C-BE32-E72D297353CC}">
                <c16:uniqueId val="{00000019-8F96-4496-90E5-EEA7175B15F0}"/>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3-8F96-4496-90E5-EEA7175B15F0}"/>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5-8F96-4496-90E5-EEA7175B15F0}"/>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7-8F96-4496-90E5-EEA7175B15F0}"/>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9-8F96-4496-90E5-EEA7175B15F0}"/>
              </c:ext>
            </c:extLst>
          </c:dPt>
          <c:dPt>
            <c:idx val="12"/>
            <c:invertIfNegative val="0"/>
            <c:bubble3D val="0"/>
            <c:extLst>
              <c:ext xmlns:c16="http://schemas.microsoft.com/office/drawing/2014/chart" uri="{C3380CC4-5D6E-409C-BE32-E72D297353CC}">
                <c16:uniqueId val="{0000000B-8F96-4496-90E5-EEA7175B15F0}"/>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D-8F96-4496-90E5-EEA7175B15F0}"/>
              </c:ext>
            </c:extLst>
          </c:dPt>
          <c:dPt>
            <c:idx val="14"/>
            <c:invertIfNegative val="0"/>
            <c:bubble3D val="0"/>
            <c:extLst>
              <c:ext xmlns:c16="http://schemas.microsoft.com/office/drawing/2014/chart" uri="{C3380CC4-5D6E-409C-BE32-E72D297353CC}">
                <c16:uniqueId val="{0000001E-8F96-4496-90E5-EEA7175B15F0}"/>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1F-8F96-4496-90E5-EEA7175B15F0}"/>
              </c:ext>
            </c:extLst>
          </c:dPt>
          <c:dPt>
            <c:idx val="17"/>
            <c:invertIfNegative val="0"/>
            <c:bubble3D val="0"/>
            <c:spPr>
              <a:solidFill>
                <a:schemeClr val="accent1"/>
              </a:solidFill>
              <a:ln>
                <a:noFill/>
              </a:ln>
              <a:effectLst/>
            </c:spPr>
            <c:extLst>
              <c:ext xmlns:c16="http://schemas.microsoft.com/office/drawing/2014/chart" uri="{C3380CC4-5D6E-409C-BE32-E72D297353CC}">
                <c16:uniqueId val="{00000013-2CD0-43DD-BDCC-1C5A6A475698}"/>
              </c:ext>
            </c:extLst>
          </c:dPt>
          <c:dPt>
            <c:idx val="19"/>
            <c:invertIfNegative val="0"/>
            <c:bubble3D val="0"/>
            <c:spPr>
              <a:solidFill>
                <a:schemeClr val="accent1"/>
              </a:solidFill>
              <a:ln>
                <a:noFill/>
              </a:ln>
              <a:effectLst/>
            </c:spPr>
            <c:extLst>
              <c:ext xmlns:c16="http://schemas.microsoft.com/office/drawing/2014/chart" uri="{C3380CC4-5D6E-409C-BE32-E72D297353CC}">
                <c16:uniqueId val="{0000001B-45D3-451D-8C70-ADA0BD904BD0}"/>
              </c:ext>
            </c:extLst>
          </c:dPt>
          <c:dPt>
            <c:idx val="21"/>
            <c:invertIfNegative val="0"/>
            <c:bubble3D val="0"/>
            <c:spPr>
              <a:solidFill>
                <a:schemeClr val="accent1"/>
              </a:solidFill>
              <a:ln>
                <a:noFill/>
              </a:ln>
              <a:effectLst/>
            </c:spPr>
            <c:extLst>
              <c:ext xmlns:c16="http://schemas.microsoft.com/office/drawing/2014/chart" uri="{C3380CC4-5D6E-409C-BE32-E72D297353CC}">
                <c16:uniqueId val="{00000013-8F96-4496-90E5-EEA7175B15F0}"/>
              </c:ext>
            </c:extLst>
          </c:dPt>
          <c:dPt>
            <c:idx val="22"/>
            <c:invertIfNegative val="0"/>
            <c:bubble3D val="0"/>
            <c:extLst>
              <c:ext xmlns:c16="http://schemas.microsoft.com/office/drawing/2014/chart" uri="{C3380CC4-5D6E-409C-BE32-E72D297353CC}">
                <c16:uniqueId val="{00000015-8F96-4496-90E5-EEA7175B15F0}"/>
              </c:ext>
            </c:extLst>
          </c:dPt>
          <c:dPt>
            <c:idx val="23"/>
            <c:invertIfNegative val="0"/>
            <c:bubble3D val="0"/>
            <c:spPr>
              <a:solidFill>
                <a:schemeClr val="accent1"/>
              </a:solidFill>
              <a:ln>
                <a:noFill/>
              </a:ln>
              <a:effectLst/>
            </c:spPr>
            <c:extLst>
              <c:ext xmlns:c16="http://schemas.microsoft.com/office/drawing/2014/chart" uri="{C3380CC4-5D6E-409C-BE32-E72D297353CC}">
                <c16:uniqueId val="{0000001C-4027-4FC3-8C2A-56F9C6818112}"/>
              </c:ext>
            </c:extLst>
          </c:dPt>
          <c:dPt>
            <c:idx val="24"/>
            <c:invertIfNegative val="0"/>
            <c:bubble3D val="0"/>
            <c:spPr>
              <a:solidFill>
                <a:schemeClr val="accent1"/>
              </a:solidFill>
              <a:ln>
                <a:noFill/>
              </a:ln>
              <a:effectLst/>
            </c:spPr>
            <c:extLst>
              <c:ext xmlns:c16="http://schemas.microsoft.com/office/drawing/2014/chart" uri="{C3380CC4-5D6E-409C-BE32-E72D297353CC}">
                <c16:uniqueId val="{0000001D-4027-4FC3-8C2A-56F9C6818112}"/>
              </c:ext>
            </c:extLst>
          </c:dPt>
          <c:dLbls>
            <c:dLbl>
              <c:idx val="0"/>
              <c:layout>
                <c:manualLayout>
                  <c:x val="-2.136752136752127E-3"/>
                  <c:y val="-0.35293299914191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F96-4496-90E5-EEA7175B15F0}"/>
                </c:ext>
              </c:extLst>
            </c:dLbl>
            <c:dLbl>
              <c:idx val="1"/>
              <c:layout>
                <c:manualLayout>
                  <c:x val="2.1353237016223082E-3"/>
                  <c:y val="-0.310669273474512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F96-4496-90E5-EEA7175B15F0}"/>
                </c:ext>
              </c:extLst>
            </c:dLbl>
            <c:dLbl>
              <c:idx val="2"/>
              <c:layout>
                <c:manualLayout>
                  <c:x val="-5.4813590311905934E-3"/>
                  <c:y val="-0.3042519810799654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1926573628583213E-2"/>
                      <c:h val="3.519565725419737E-2"/>
                    </c:manualLayout>
                  </c15:layout>
                </c:ext>
                <c:ext xmlns:c16="http://schemas.microsoft.com/office/drawing/2014/chart" uri="{C3380CC4-5D6E-409C-BE32-E72D297353CC}">
                  <c16:uniqueId val="{00000018-8F96-4496-90E5-EEA7175B15F0}"/>
                </c:ext>
              </c:extLst>
            </c:dLbl>
            <c:dLbl>
              <c:idx val="3"/>
              <c:layout>
                <c:manualLayout>
                  <c:x val="3.4332524152964478E-3"/>
                  <c:y val="-0.32284793712745685"/>
                </c:manualLayout>
              </c:layout>
              <c:showLegendKey val="0"/>
              <c:showVal val="1"/>
              <c:showCatName val="0"/>
              <c:showSerName val="0"/>
              <c:showPercent val="0"/>
              <c:showBubbleSize val="0"/>
              <c:extLst>
                <c:ext xmlns:c15="http://schemas.microsoft.com/office/drawing/2012/chart" uri="{CE6537A1-D6FC-4f65-9D91-7224C49458BB}">
                  <c15:layout>
                    <c:manualLayout>
                      <c:w val="2.9387681093507007E-2"/>
                      <c:h val="4.2422691597975064E-2"/>
                    </c:manualLayout>
                  </c15:layout>
                </c:ext>
                <c:ext xmlns:c16="http://schemas.microsoft.com/office/drawing/2014/chart" uri="{C3380CC4-5D6E-409C-BE32-E72D297353CC}">
                  <c16:uniqueId val="{00000001-8F96-4496-90E5-EEA7175B15F0}"/>
                </c:ext>
              </c:extLst>
            </c:dLbl>
            <c:dLbl>
              <c:idx val="4"/>
              <c:layout>
                <c:manualLayout>
                  <c:x val="-7.8201888336307934E-3"/>
                  <c:y val="-0.34923495866363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F96-4496-90E5-EEA7175B15F0}"/>
                </c:ext>
              </c:extLst>
            </c:dLbl>
            <c:dLbl>
              <c:idx val="5"/>
              <c:layout>
                <c:manualLayout>
                  <c:x val="-3.0012408587374419E-3"/>
                  <c:y val="-0.34990189443142777"/>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547930192849872E-2"/>
                      <c:h val="4.0013680150049163E-2"/>
                    </c:manualLayout>
                  </c15:layout>
                </c:ext>
                <c:ext xmlns:c16="http://schemas.microsoft.com/office/drawing/2014/chart" uri="{C3380CC4-5D6E-409C-BE32-E72D297353CC}">
                  <c16:uniqueId val="{00000003-8F96-4496-90E5-EEA7175B15F0}"/>
                </c:ext>
              </c:extLst>
            </c:dLbl>
            <c:dLbl>
              <c:idx val="6"/>
              <c:layout>
                <c:manualLayout>
                  <c:x val="0"/>
                  <c:y val="-0.36935741231957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F96-4496-90E5-EEA7175B15F0}"/>
                </c:ext>
              </c:extLst>
            </c:dLbl>
            <c:dLbl>
              <c:idx val="7"/>
              <c:layout>
                <c:manualLayout>
                  <c:x val="-9.0759664105174945E-3"/>
                  <c:y val="-0.400418366044979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96-4496-90E5-EEA7175B15F0}"/>
                </c:ext>
              </c:extLst>
            </c:dLbl>
            <c:dLbl>
              <c:idx val="8"/>
              <c:layout>
                <c:manualLayout>
                  <c:x val="3.20130419518809E-3"/>
                  <c:y val="-0.389581135589580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F96-4496-90E5-EEA7175B15F0}"/>
                </c:ext>
              </c:extLst>
            </c:dLbl>
            <c:dLbl>
              <c:idx val="9"/>
              <c:layout>
                <c:manualLayout>
                  <c:x val="5.3467160402826297E-4"/>
                  <c:y val="-0.42907098680792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96-4496-90E5-EEA7175B15F0}"/>
                </c:ext>
              </c:extLst>
            </c:dLbl>
            <c:dLbl>
              <c:idx val="10"/>
              <c:layout>
                <c:manualLayout>
                  <c:x val="1.7921146953405018E-3"/>
                  <c:y val="-0.353609888837424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F96-4496-90E5-EEA7175B15F0}"/>
                </c:ext>
              </c:extLst>
            </c:dLbl>
            <c:dLbl>
              <c:idx val="11"/>
              <c:layout>
                <c:manualLayout>
                  <c:x val="3.7757530165341414E-3"/>
                  <c:y val="-0.389927524795746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96-4496-90E5-EEA7175B15F0}"/>
                </c:ext>
              </c:extLst>
            </c:dLbl>
            <c:dLbl>
              <c:idx val="12"/>
              <c:layout>
                <c:manualLayout>
                  <c:x val="-1.7921146953405018E-3"/>
                  <c:y val="-0.35771325459317588"/>
                </c:manualLayout>
              </c:layout>
              <c:tx>
                <c:rich>
                  <a:bodyPr/>
                  <a:lstStyle/>
                  <a:p>
                    <a:fld id="{8987C990-E49E-45CA-B4CD-22E6A6C66DB2}"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F96-4496-90E5-EEA7175B15F0}"/>
                </c:ext>
              </c:extLst>
            </c:dLbl>
            <c:dLbl>
              <c:idx val="13"/>
              <c:layout>
                <c:manualLayout>
                  <c:x val="-1.7921182780071333E-3"/>
                  <c:y val="-0.40628053943646586"/>
                </c:manualLayout>
              </c:layout>
              <c:tx>
                <c:rich>
                  <a:bodyPr/>
                  <a:lstStyle/>
                  <a:p>
                    <a:fld id="{325166C5-74A8-4A34-9A8A-4B14F9DB3866}" type="VALUE">
                      <a:rPr lang="en-US">
                        <a:solidFill>
                          <a:srgbClr val="C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8F96-4496-90E5-EEA7175B15F0}"/>
                </c:ext>
              </c:extLst>
            </c:dLbl>
            <c:dLbl>
              <c:idx val="14"/>
              <c:layout>
                <c:manualLayout>
                  <c:x val="-1.7921146953405018E-3"/>
                  <c:y val="-0.385720626833410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F96-4496-90E5-EEA7175B15F0}"/>
                </c:ext>
              </c:extLst>
            </c:dLbl>
            <c:dLbl>
              <c:idx val="15"/>
              <c:layout>
                <c:manualLayout>
                  <c:x val="-5.7075103839705123E-3"/>
                  <c:y val="-0.41125334605999536"/>
                </c:manualLayout>
              </c:layout>
              <c:tx>
                <c:rich>
                  <a:bodyPr/>
                  <a:lstStyle/>
                  <a:p>
                    <a:fld id="{283DEAF0-9284-4724-ACC9-AD591A6630E3}" type="VALUE">
                      <a:rPr lang="en-US">
                        <a:solidFill>
                          <a:srgbClr val="C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8F96-4496-90E5-EEA7175B15F0}"/>
                </c:ext>
              </c:extLst>
            </c:dLbl>
            <c:dLbl>
              <c:idx val="16"/>
              <c:layout>
                <c:manualLayout>
                  <c:x val="-1.7921146953405018E-3"/>
                  <c:y val="-0.397058823529411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F96-4496-90E5-EEA7175B15F0}"/>
                </c:ext>
              </c:extLst>
            </c:dLbl>
            <c:dLbl>
              <c:idx val="17"/>
              <c:layout>
                <c:manualLayout>
                  <c:x val="8.4513135370351453E-5"/>
                  <c:y val="-0.4132537739914777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547930192849872E-2"/>
                      <c:h val="5.4467748837604552E-2"/>
                    </c:manualLayout>
                  </c15:layout>
                </c:ext>
                <c:ext xmlns:c16="http://schemas.microsoft.com/office/drawing/2014/chart" uri="{C3380CC4-5D6E-409C-BE32-E72D297353CC}">
                  <c16:uniqueId val="{00000013-2CD0-43DD-BDCC-1C5A6A475698}"/>
                </c:ext>
              </c:extLst>
            </c:dLbl>
            <c:dLbl>
              <c:idx val="18"/>
              <c:layout>
                <c:manualLayout>
                  <c:x val="-4.6295805769524297E-3"/>
                  <c:y val="-0.31133741486894984"/>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6848788558430807E-2"/>
                      <c:h val="3.519565725419737E-2"/>
                    </c:manualLayout>
                  </c15:layout>
                </c:ext>
                <c:ext xmlns:c16="http://schemas.microsoft.com/office/drawing/2014/chart" uri="{C3380CC4-5D6E-409C-BE32-E72D297353CC}">
                  <c16:uniqueId val="{0000001C-45D3-451D-8C70-ADA0BD904BD0}"/>
                </c:ext>
              </c:extLst>
            </c:dLbl>
            <c:dLbl>
              <c:idx val="19"/>
              <c:layout>
                <c:manualLayout>
                  <c:x val="1.0453440209379737E-3"/>
                  <c:y val="-0.311316359729523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5D3-451D-8C70-ADA0BD904BD0}"/>
                </c:ext>
              </c:extLst>
            </c:dLbl>
            <c:dLbl>
              <c:idx val="20"/>
              <c:layout>
                <c:manualLayout>
                  <c:x val="-2.766793124838945E-4"/>
                  <c:y val="-0.326190203404028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F96-4496-90E5-EEA7175B15F0}"/>
                </c:ext>
              </c:extLst>
            </c:dLbl>
            <c:dLbl>
              <c:idx val="21"/>
              <c:layout>
                <c:manualLayout>
                  <c:x val="-3.5842365560141737E-3"/>
                  <c:y val="-0.340770223556262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F96-4496-90E5-EEA7175B15F0}"/>
                </c:ext>
              </c:extLst>
            </c:dLbl>
            <c:dLbl>
              <c:idx val="22"/>
              <c:layout>
                <c:manualLayout>
                  <c:x val="-2.1353185740380048E-3"/>
                  <c:y val="-0.36316103653502968"/>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dk1">
                            <a:lumMod val="75000"/>
                            <a:lumOff val="25000"/>
                          </a:schemeClr>
                        </a:solidFill>
                        <a:latin typeface="+mn-lt"/>
                        <a:ea typeface="+mn-ea"/>
                        <a:cs typeface="+mn-cs"/>
                      </a:defRPr>
                    </a:pPr>
                    <a:r>
                      <a:rPr lang="en-US" sz="1200" dirty="0">
                        <a:solidFill>
                          <a:schemeClr val="tx1"/>
                        </a:solidFill>
                      </a:rPr>
                      <a:t>10.5</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617799715763981E-2"/>
                      <c:h val="2.565597192041081E-2"/>
                    </c:manualLayout>
                  </c15:layout>
                  <c15:showDataLabelsRange val="0"/>
                </c:ext>
                <c:ext xmlns:c16="http://schemas.microsoft.com/office/drawing/2014/chart" uri="{C3380CC4-5D6E-409C-BE32-E72D297353CC}">
                  <c16:uniqueId val="{00000015-8F96-4496-90E5-EEA7175B15F0}"/>
                </c:ext>
              </c:extLst>
            </c:dLbl>
            <c:dLbl>
              <c:idx val="23"/>
              <c:layout>
                <c:manualLayout>
                  <c:x val="5.8714388783612584E-4"/>
                  <c:y val="-0.372036726233110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027-4FC3-8C2A-56F9C6818112}"/>
                </c:ext>
              </c:extLst>
            </c:dLbl>
            <c:dLbl>
              <c:idx val="24"/>
              <c:layout>
                <c:manualLayout>
                  <c:x val="9.7389518691946581E-3"/>
                  <c:y val="-0.40478941825598191"/>
                </c:manualLayout>
              </c:layout>
              <c:tx>
                <c:rich>
                  <a:bodyPr/>
                  <a:lstStyle/>
                  <a:p>
                    <a:fld id="{A364EC86-E1EE-42C1-B353-FA0D385561A9}"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4027-4FC3-8C2A-56F9C68181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2">
                  <c:v>2012</c:v>
                </c:pt>
                <c:pt idx="3">
                  <c:v>2013</c:v>
                </c:pt>
                <c:pt idx="4">
                  <c:v>2013</c:v>
                </c:pt>
                <c:pt idx="5">
                  <c:v>2014</c:v>
                </c:pt>
                <c:pt idx="6">
                  <c:v>2014</c:v>
                </c:pt>
                <c:pt idx="7">
                  <c:v>2015</c:v>
                </c:pt>
                <c:pt idx="8">
                  <c:v>2015</c:v>
                </c:pt>
                <c:pt idx="9">
                  <c:v>2016</c:v>
                </c:pt>
                <c:pt idx="10">
                  <c:v>2016</c:v>
                </c:pt>
                <c:pt idx="11">
                  <c:v>2017</c:v>
                </c:pt>
                <c:pt idx="12">
                  <c:v>2017</c:v>
                </c:pt>
                <c:pt idx="13">
                  <c:v>2018</c:v>
                </c:pt>
                <c:pt idx="14">
                  <c:v>2018</c:v>
                </c:pt>
                <c:pt idx="15">
                  <c:v>2019</c:v>
                </c:pt>
                <c:pt idx="16">
                  <c:v>2019</c:v>
                </c:pt>
                <c:pt idx="17">
                  <c:v>2020</c:v>
                </c:pt>
                <c:pt idx="18">
                  <c:v>2020</c:v>
                </c:pt>
                <c:pt idx="19">
                  <c:v>2021</c:v>
                </c:pt>
                <c:pt idx="20">
                  <c:v>2021</c:v>
                </c:pt>
                <c:pt idx="21">
                  <c:v>2022</c:v>
                </c:pt>
                <c:pt idx="22">
                  <c:v>2022</c:v>
                </c:pt>
                <c:pt idx="23">
                  <c:v>2023</c:v>
                </c:pt>
                <c:pt idx="24">
                  <c:v>2024</c:v>
                </c:pt>
              </c:numCache>
            </c:numRef>
          </c:cat>
          <c:val>
            <c:numRef>
              <c:f>Sheet1!$B$2:$B$26</c:f>
              <c:numCache>
                <c:formatCode>General</c:formatCode>
                <c:ptCount val="25"/>
                <c:pt idx="2" formatCode="0.0">
                  <c:v>8.6999999999999993</c:v>
                </c:pt>
                <c:pt idx="3" formatCode="0.0">
                  <c:v>9.3000000000000007</c:v>
                </c:pt>
                <c:pt idx="4">
                  <c:v>10.1</c:v>
                </c:pt>
                <c:pt idx="5">
                  <c:v>10.1</c:v>
                </c:pt>
                <c:pt idx="6">
                  <c:v>10.7</c:v>
                </c:pt>
                <c:pt idx="7">
                  <c:v>11.4</c:v>
                </c:pt>
                <c:pt idx="8">
                  <c:v>11.4</c:v>
                </c:pt>
                <c:pt idx="9">
                  <c:v>12.3</c:v>
                </c:pt>
                <c:pt idx="10">
                  <c:v>10.199999999999999</c:v>
                </c:pt>
                <c:pt idx="11">
                  <c:v>11.2</c:v>
                </c:pt>
                <c:pt idx="12">
                  <c:v>10.4</c:v>
                </c:pt>
                <c:pt idx="13">
                  <c:v>11.9</c:v>
                </c:pt>
                <c:pt idx="14">
                  <c:v>11.2</c:v>
                </c:pt>
                <c:pt idx="15">
                  <c:v>11.9</c:v>
                </c:pt>
                <c:pt idx="16">
                  <c:v>11.3</c:v>
                </c:pt>
                <c:pt idx="17">
                  <c:v>12.4</c:v>
                </c:pt>
                <c:pt idx="18">
                  <c:v>8.9</c:v>
                </c:pt>
                <c:pt idx="19">
                  <c:v>9.3000000000000007</c:v>
                </c:pt>
                <c:pt idx="20">
                  <c:v>9.5</c:v>
                </c:pt>
                <c:pt idx="21">
                  <c:v>9.9</c:v>
                </c:pt>
                <c:pt idx="22">
                  <c:v>10.5</c:v>
                </c:pt>
                <c:pt idx="23">
                  <c:v>11.1</c:v>
                </c:pt>
                <c:pt idx="24">
                  <c:v>11.8</c:v>
                </c:pt>
              </c:numCache>
            </c:numRef>
          </c:val>
          <c:extLst>
            <c:ext xmlns:c16="http://schemas.microsoft.com/office/drawing/2014/chart" uri="{C3380CC4-5D6E-409C-BE32-E72D297353CC}">
              <c16:uniqueId val="{00000022-8F96-4496-90E5-EEA7175B15F0}"/>
            </c:ext>
          </c:extLst>
        </c:ser>
        <c:ser>
          <c:idx val="1"/>
          <c:order val="1"/>
          <c:tx>
            <c:strRef>
              <c:f>Sheet1!$C$1</c:f>
              <c:strCache>
                <c:ptCount val="1"/>
                <c:pt idx="0">
                  <c:v>Series 2</c:v>
                </c:pt>
              </c:strCache>
            </c:strRef>
          </c:tx>
          <c:spPr>
            <a:solidFill>
              <a:schemeClr val="accent5"/>
            </a:solidFill>
            <a:ln>
              <a:noFill/>
            </a:ln>
            <a:effectLst/>
          </c:spPr>
          <c:invertIfNegative val="0"/>
          <c:cat>
            <c:numRef>
              <c:f>Sheet1!$A$2:$A$26</c:f>
              <c:numCache>
                <c:formatCode>General</c:formatCode>
                <c:ptCount val="25"/>
                <c:pt idx="2">
                  <c:v>2012</c:v>
                </c:pt>
                <c:pt idx="3">
                  <c:v>2013</c:v>
                </c:pt>
                <c:pt idx="4">
                  <c:v>2013</c:v>
                </c:pt>
                <c:pt idx="5">
                  <c:v>2014</c:v>
                </c:pt>
                <c:pt idx="6">
                  <c:v>2014</c:v>
                </c:pt>
                <c:pt idx="7">
                  <c:v>2015</c:v>
                </c:pt>
                <c:pt idx="8">
                  <c:v>2015</c:v>
                </c:pt>
                <c:pt idx="9">
                  <c:v>2016</c:v>
                </c:pt>
                <c:pt idx="10">
                  <c:v>2016</c:v>
                </c:pt>
                <c:pt idx="11">
                  <c:v>2017</c:v>
                </c:pt>
                <c:pt idx="12">
                  <c:v>2017</c:v>
                </c:pt>
                <c:pt idx="13">
                  <c:v>2018</c:v>
                </c:pt>
                <c:pt idx="14">
                  <c:v>2018</c:v>
                </c:pt>
                <c:pt idx="15">
                  <c:v>2019</c:v>
                </c:pt>
                <c:pt idx="16">
                  <c:v>2019</c:v>
                </c:pt>
                <c:pt idx="17">
                  <c:v>2020</c:v>
                </c:pt>
                <c:pt idx="18">
                  <c:v>2020</c:v>
                </c:pt>
                <c:pt idx="19">
                  <c:v>2021</c:v>
                </c:pt>
                <c:pt idx="20">
                  <c:v>2021</c:v>
                </c:pt>
                <c:pt idx="21">
                  <c:v>2022</c:v>
                </c:pt>
                <c:pt idx="22">
                  <c:v>2022</c:v>
                </c:pt>
                <c:pt idx="23">
                  <c:v>2023</c:v>
                </c:pt>
                <c:pt idx="24">
                  <c:v>2024</c:v>
                </c:pt>
              </c:numCache>
            </c:numRef>
          </c:cat>
          <c:val>
            <c:numRef>
              <c:f>Sheet1!$C$2:$C$32</c:f>
              <c:numCache>
                <c:formatCode>General</c:formatCode>
                <c:ptCount val="31"/>
                <c:pt idx="2" formatCode="0.0">
                  <c:v>0</c:v>
                </c:pt>
                <c:pt idx="3" formatCode="0.0">
                  <c:v>0</c:v>
                </c:pt>
                <c:pt idx="26" formatCode="0.0">
                  <c:v>0</c:v>
                </c:pt>
              </c:numCache>
            </c:numRef>
          </c:val>
          <c:extLst>
            <c:ext xmlns:c16="http://schemas.microsoft.com/office/drawing/2014/chart" uri="{C3380CC4-5D6E-409C-BE32-E72D297353CC}">
              <c16:uniqueId val="{00000023-8F96-4496-90E5-EEA7175B15F0}"/>
            </c:ext>
          </c:extLst>
        </c:ser>
        <c:dLbls>
          <c:showLegendKey val="0"/>
          <c:showVal val="0"/>
          <c:showCatName val="0"/>
          <c:showSerName val="0"/>
          <c:showPercent val="0"/>
          <c:showBubbleSize val="0"/>
        </c:dLbls>
        <c:gapWidth val="150"/>
        <c:overlap val="100"/>
        <c:axId val="99947648"/>
        <c:axId val="99949184"/>
      </c:barChart>
      <c:catAx>
        <c:axId val="9994764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Arial Narrow" panose="020B0606020202030204" pitchFamily="34" charset="0"/>
                <a:ea typeface="+mn-ea"/>
                <a:cs typeface="+mn-cs"/>
              </a:defRPr>
            </a:pPr>
            <a:endParaRPr lang="en-US"/>
          </a:p>
        </c:txPr>
        <c:crossAx val="99949184"/>
        <c:crosses val="autoZero"/>
        <c:auto val="1"/>
        <c:lblAlgn val="ctr"/>
        <c:lblOffset val="100"/>
        <c:noMultiLvlLbl val="0"/>
      </c:catAx>
      <c:valAx>
        <c:axId val="9994918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9994764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66320798685208E-2"/>
          <c:y val="3.3446832659431082E-2"/>
          <c:w val="0.92875411581955614"/>
          <c:h val="0.89650248775082886"/>
        </c:manualLayout>
      </c:layout>
      <c:barChart>
        <c:barDir val="col"/>
        <c:grouping val="stacked"/>
        <c:varyColors val="0"/>
        <c:ser>
          <c:idx val="0"/>
          <c:order val="0"/>
          <c:tx>
            <c:strRef>
              <c:f>Sheet1!$B$1</c:f>
              <c:strCache>
                <c:ptCount val="1"/>
                <c:pt idx="0">
                  <c:v>Series 1</c:v>
                </c:pt>
              </c:strCache>
            </c:strRef>
          </c:tx>
          <c:spPr>
            <a:solidFill>
              <a:schemeClr val="accent1"/>
            </a:solidFill>
          </c:spPr>
          <c:invertIfNegative val="0"/>
          <c:dPt>
            <c:idx val="16"/>
            <c:invertIfNegative val="0"/>
            <c:bubble3D val="0"/>
            <c:spPr>
              <a:solidFill>
                <a:schemeClr val="accent1"/>
              </a:solidFill>
            </c:spPr>
            <c:extLst>
              <c:ext xmlns:c16="http://schemas.microsoft.com/office/drawing/2014/chart" uri="{C3380CC4-5D6E-409C-BE32-E72D297353CC}">
                <c16:uniqueId val="{00000001-8351-4F38-BFD1-85AA1EA7883B}"/>
              </c:ext>
            </c:extLst>
          </c:dPt>
          <c:dPt>
            <c:idx val="18"/>
            <c:invertIfNegative val="0"/>
            <c:bubble3D val="0"/>
            <c:spPr>
              <a:solidFill>
                <a:schemeClr val="accent1"/>
              </a:solidFill>
            </c:spPr>
            <c:extLst>
              <c:ext xmlns:c16="http://schemas.microsoft.com/office/drawing/2014/chart" uri="{C3380CC4-5D6E-409C-BE32-E72D297353CC}">
                <c16:uniqueId val="{00000003-8351-4F38-BFD1-85AA1EA7883B}"/>
              </c:ext>
            </c:extLst>
          </c:dPt>
          <c:dPt>
            <c:idx val="20"/>
            <c:invertIfNegative val="0"/>
            <c:bubble3D val="0"/>
            <c:spPr>
              <a:solidFill>
                <a:schemeClr val="accent1"/>
              </a:solidFill>
            </c:spPr>
            <c:extLst>
              <c:ext xmlns:c16="http://schemas.microsoft.com/office/drawing/2014/chart" uri="{C3380CC4-5D6E-409C-BE32-E72D297353CC}">
                <c16:uniqueId val="{00000005-8351-4F38-BFD1-85AA1EA7883B}"/>
              </c:ext>
            </c:extLst>
          </c:dPt>
          <c:dPt>
            <c:idx val="21"/>
            <c:invertIfNegative val="0"/>
            <c:bubble3D val="0"/>
            <c:spPr>
              <a:solidFill>
                <a:schemeClr val="accent1"/>
              </a:solidFill>
            </c:spPr>
            <c:extLst>
              <c:ext xmlns:c16="http://schemas.microsoft.com/office/drawing/2014/chart" uri="{C3380CC4-5D6E-409C-BE32-E72D297353CC}">
                <c16:uniqueId val="{00000007-8351-4F38-BFD1-85AA1EA7883B}"/>
              </c:ext>
            </c:extLst>
          </c:dPt>
          <c:dLbls>
            <c:dLbl>
              <c:idx val="0"/>
              <c:layout>
                <c:manualLayout>
                  <c:x val="1.5723270440251573E-3"/>
                  <c:y val="-3.5185766313031712E-2"/>
                </c:manualLayout>
              </c:layout>
              <c:tx>
                <c:rich>
                  <a:bodyPr/>
                  <a:lstStyle/>
                  <a:p>
                    <a:r>
                      <a:rPr lang="en-US" sz="1200" dirty="0">
                        <a:solidFill>
                          <a:schemeClr val="tx1"/>
                        </a:solidFill>
                      </a:rPr>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351-4F38-BFD1-85AA1EA7883B}"/>
                </c:ext>
              </c:extLst>
            </c:dLbl>
            <c:dLbl>
              <c:idx val="1"/>
              <c:layout>
                <c:manualLayout>
                  <c:x val="-1.5723270440251573E-3"/>
                  <c:y val="-4.588675044504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51-4F38-BFD1-85AA1EA7883B}"/>
                </c:ext>
              </c:extLst>
            </c:dLbl>
            <c:dLbl>
              <c:idx val="2"/>
              <c:layout>
                <c:manualLayout>
                  <c:x val="0"/>
                  <c:y val="-6.3464389586436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351-4F38-BFD1-85AA1EA7883B}"/>
                </c:ext>
              </c:extLst>
            </c:dLbl>
            <c:dLbl>
              <c:idx val="3"/>
              <c:layout>
                <c:manualLayout>
                  <c:x val="2.8331738906468466E-5"/>
                  <c:y val="-5.2853266652479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351-4F38-BFD1-85AA1EA7883B}"/>
                </c:ext>
              </c:extLst>
            </c:dLbl>
            <c:dLbl>
              <c:idx val="4"/>
              <c:layout>
                <c:manualLayout>
                  <c:x val="5.6579012529094239E-5"/>
                  <c:y val="-6.0511403167839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351-4F38-BFD1-85AA1EA7883B}"/>
                </c:ext>
              </c:extLst>
            </c:dLbl>
            <c:dLbl>
              <c:idx val="5"/>
              <c:layout>
                <c:manualLayout>
                  <c:x val="0"/>
                  <c:y val="-5.0166453142168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351-4F38-BFD1-85AA1EA7883B}"/>
                </c:ext>
              </c:extLst>
            </c:dLbl>
            <c:dLbl>
              <c:idx val="6"/>
              <c:layout>
                <c:manualLayout>
                  <c:x val="0"/>
                  <c:y val="-0.154076590517592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351-4F38-BFD1-85AA1EA7883B}"/>
                </c:ext>
              </c:extLst>
            </c:dLbl>
            <c:dLbl>
              <c:idx val="7"/>
              <c:layout>
                <c:manualLayout>
                  <c:x val="2.8351408904075669E-5"/>
                  <c:y val="-9.3624302446654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351-4F38-BFD1-85AA1EA7883B}"/>
                </c:ext>
              </c:extLst>
            </c:dLbl>
            <c:dLbl>
              <c:idx val="8"/>
              <c:layout>
                <c:manualLayout>
                  <c:x val="3.2012331005794089E-3"/>
                  <c:y val="-0.17054072080112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351-4F38-BFD1-85AA1EA7883B}"/>
                </c:ext>
              </c:extLst>
            </c:dLbl>
            <c:dLbl>
              <c:idx val="9"/>
              <c:layout>
                <c:manualLayout>
                  <c:x val="-1.6006784529292329E-3"/>
                  <c:y val="-0.109726448727729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351-4F38-BFD1-85AA1EA7883B}"/>
                </c:ext>
              </c:extLst>
            </c:dLbl>
            <c:dLbl>
              <c:idx val="10"/>
              <c:layout>
                <c:manualLayout>
                  <c:x val="5.7651325621222607E-17"/>
                  <c:y val="-7.8141521158118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351-4F38-BFD1-85AA1EA7883B}"/>
                </c:ext>
              </c:extLst>
            </c:dLbl>
            <c:dLbl>
              <c:idx val="11"/>
              <c:layout>
                <c:manualLayout>
                  <c:x val="-1.6006784529292329E-3"/>
                  <c:y val="-6.436271334456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351-4F38-BFD1-85AA1EA7883B}"/>
                </c:ext>
              </c:extLst>
            </c:dLbl>
            <c:dLbl>
              <c:idx val="12"/>
              <c:layout>
                <c:manualLayout>
                  <c:x val="3.0417985135035119E-3"/>
                  <c:y val="-0.19811254167553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351-4F38-BFD1-85AA1EA7883B}"/>
                </c:ext>
              </c:extLst>
            </c:dLbl>
            <c:dLbl>
              <c:idx val="13"/>
              <c:layout>
                <c:manualLayout>
                  <c:x val="0"/>
                  <c:y val="-6.2112309087506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351-4F38-BFD1-85AA1EA7883B}"/>
                </c:ext>
              </c:extLst>
            </c:dLbl>
            <c:dLbl>
              <c:idx val="14"/>
              <c:layout>
                <c:manualLayout>
                  <c:x val="-1.5723270440251573E-3"/>
                  <c:y val="-0.112231738857140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351-4F38-BFD1-85AA1EA7883B}"/>
                </c:ext>
              </c:extLst>
            </c:dLbl>
            <c:dLbl>
              <c:idx val="15"/>
              <c:layout>
                <c:manualLayout>
                  <c:x val="-1.6006819241052813E-3"/>
                  <c:y val="-7.0262644534298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351-4F38-BFD1-85AA1EA7883B}"/>
                </c:ext>
              </c:extLst>
            </c:dLbl>
            <c:dLbl>
              <c:idx val="16"/>
              <c:layout>
                <c:manualLayout>
                  <c:x val="-1.6141732283464568E-3"/>
                  <c:y val="-0.119325033695112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51-4F38-BFD1-85AA1EA7883B}"/>
                </c:ext>
              </c:extLst>
            </c:dLbl>
            <c:dLbl>
              <c:idx val="17"/>
              <c:layout>
                <c:manualLayout>
                  <c:x val="4.6163563666692334E-3"/>
                  <c:y val="-7.5343867489536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351-4F38-BFD1-85AA1EA7883B}"/>
                </c:ext>
              </c:extLst>
            </c:dLbl>
            <c:dLbl>
              <c:idx val="18"/>
              <c:layout>
                <c:manualLayout>
                  <c:x val="4.6728971962616819E-3"/>
                  <c:y val="-7.2564730084415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51-4F38-BFD1-85AA1EA7883B}"/>
                </c:ext>
              </c:extLst>
            </c:dLbl>
            <c:dLbl>
              <c:idx val="19"/>
              <c:layout>
                <c:manualLayout>
                  <c:x val="-3.2012331005792935E-3"/>
                  <c:y val="-6.8591554026496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351-4F38-BFD1-85AA1EA7883B}"/>
                </c:ext>
              </c:extLst>
            </c:dLbl>
            <c:dLbl>
              <c:idx val="20"/>
              <c:layout>
                <c:manualLayout>
                  <c:x val="-1.4840434665293007E-5"/>
                  <c:y val="-6.7943534085266363E-2"/>
                </c:manualLayout>
              </c:layout>
              <c:tx>
                <c:rich>
                  <a:bodyPr/>
                  <a:lstStyle/>
                  <a:p>
                    <a:fld id="{B35C3714-3090-4E83-A0BA-9FA62040177B}" type="VALUE">
                      <a:rPr lang="en-US" smtClean="0"/>
                      <a:pPr/>
                      <a:t>[VALUE]</a:t>
                    </a:fld>
                    <a:r>
                      <a:rPr lang="en-US" dirty="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351-4F38-BFD1-85AA1EA7883B}"/>
                </c:ext>
              </c:extLst>
            </c:dLbl>
            <c:dLbl>
              <c:idx val="21"/>
              <c:layout>
                <c:manualLayout>
                  <c:x val="-1.4873966225919873E-3"/>
                  <c:y val="-7.4650275662525731E-2"/>
                </c:manualLayout>
              </c:layout>
              <c:tx>
                <c:rich>
                  <a:bodyPr/>
                  <a:lstStyle/>
                  <a:p>
                    <a:r>
                      <a:rPr lang="en-US" dirty="0"/>
                      <a:t>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351-4F38-BFD1-85AA1EA7883B}"/>
                </c:ext>
              </c:extLst>
            </c:dLbl>
            <c:dLbl>
              <c:idx val="22"/>
              <c:layout>
                <c:manualLayout>
                  <c:x val="-4.6728971962617964E-3"/>
                  <c:y val="-6.7567567567567655E-2"/>
                </c:manualLayout>
              </c:layout>
              <c:showLegendKey val="0"/>
              <c:showVal val="1"/>
              <c:showCatName val="0"/>
              <c:showSerName val="0"/>
              <c:showPercent val="0"/>
              <c:showBubbleSize val="0"/>
              <c:extLst>
                <c:ext xmlns:c15="http://schemas.microsoft.com/office/drawing/2012/chart" uri="{CE6537A1-D6FC-4f65-9D91-7224C49458BB}">
                  <c15:layout>
                    <c:manualLayout>
                      <c:w val="3.3278754875266763E-2"/>
                      <c:h val="5.551801801801802E-2"/>
                    </c:manualLayout>
                  </c15:layout>
                </c:ext>
                <c:ext xmlns:c16="http://schemas.microsoft.com/office/drawing/2014/chart" uri="{C3380CC4-5D6E-409C-BE32-E72D297353CC}">
                  <c16:uniqueId val="{0000000A-55AB-4009-AE56-B3FDB8A07A12}"/>
                </c:ext>
              </c:extLst>
            </c:dLbl>
            <c:dLbl>
              <c:idx val="23"/>
              <c:layout>
                <c:manualLayout>
                  <c:x val="-1.557632398753894E-3"/>
                  <c:y val="-0.168918918918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AB-4009-AE56-B3FDB8A07A12}"/>
                </c:ext>
              </c:extLst>
            </c:dLbl>
            <c:dLbl>
              <c:idx val="24"/>
              <c:layout>
                <c:manualLayout>
                  <c:x val="6.2305295950156906E-3"/>
                  <c:y val="-7.6576576576576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9E-4A0A-A763-D42290D8FE13}"/>
                </c:ext>
              </c:extLst>
            </c:dLbl>
            <c:dLbl>
              <c:idx val="25"/>
              <c:layout>
                <c:manualLayout>
                  <c:x val="1.5576323987537798E-3"/>
                  <c:y val="-0.1013513513513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9E-4A0A-A763-D42290D8FE13}"/>
                </c:ext>
              </c:extLst>
            </c:dLbl>
            <c:spPr>
              <a:noFill/>
            </c:spPr>
            <c:txPr>
              <a:bodyPr/>
              <a:lstStyle/>
              <a:p>
                <a:pPr>
                  <a:defRPr sz="12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Sheet1!$A$2:$A$27</c:f>
              <c:numCache>
                <c:formatCode>General</c:formatCod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numCache>
            </c:numRef>
          </c:cat>
          <c:val>
            <c:numRef>
              <c:f>Sheet1!$B$2:$B$27</c:f>
              <c:numCache>
                <c:formatCode>0.0</c:formatCode>
                <c:ptCount val="26"/>
                <c:pt idx="0" formatCode="General">
                  <c:v>0</c:v>
                </c:pt>
                <c:pt idx="1">
                  <c:v>4.8</c:v>
                </c:pt>
                <c:pt idx="2">
                  <c:v>1.5</c:v>
                </c:pt>
                <c:pt idx="3">
                  <c:v>3</c:v>
                </c:pt>
                <c:pt idx="4">
                  <c:v>-4.4000000000000004</c:v>
                </c:pt>
                <c:pt idx="5">
                  <c:v>-3</c:v>
                </c:pt>
                <c:pt idx="6">
                  <c:v>19</c:v>
                </c:pt>
                <c:pt idx="7">
                  <c:v>10.6</c:v>
                </c:pt>
                <c:pt idx="8">
                  <c:v>22.9</c:v>
                </c:pt>
                <c:pt idx="9">
                  <c:v>12.8</c:v>
                </c:pt>
                <c:pt idx="10">
                  <c:v>7</c:v>
                </c:pt>
                <c:pt idx="11">
                  <c:v>5.7</c:v>
                </c:pt>
                <c:pt idx="12">
                  <c:v>-27.7</c:v>
                </c:pt>
                <c:pt idx="13">
                  <c:v>5.3</c:v>
                </c:pt>
                <c:pt idx="14">
                  <c:v>-15.2</c:v>
                </c:pt>
                <c:pt idx="15">
                  <c:v>3.6</c:v>
                </c:pt>
                <c:pt idx="16" formatCode="General">
                  <c:v>15.7</c:v>
                </c:pt>
                <c:pt idx="17" formatCode="General">
                  <c:v>5.6</c:v>
                </c:pt>
                <c:pt idx="18" formatCode="General">
                  <c:v>6.1</c:v>
                </c:pt>
                <c:pt idx="19">
                  <c:v>-5.9</c:v>
                </c:pt>
                <c:pt idx="20" formatCode="General">
                  <c:v>2</c:v>
                </c:pt>
                <c:pt idx="21" formatCode="General">
                  <c:v>7.9</c:v>
                </c:pt>
                <c:pt idx="22" formatCode="General">
                  <c:v>0.8</c:v>
                </c:pt>
                <c:pt idx="23" formatCode="General">
                  <c:v>-21.3</c:v>
                </c:pt>
                <c:pt idx="24" formatCode="General">
                  <c:v>7.6</c:v>
                </c:pt>
                <c:pt idx="25">
                  <c:v>10</c:v>
                </c:pt>
              </c:numCache>
            </c:numRef>
          </c:val>
          <c:extLst>
            <c:ext xmlns:c16="http://schemas.microsoft.com/office/drawing/2014/chart" uri="{C3380CC4-5D6E-409C-BE32-E72D297353CC}">
              <c16:uniqueId val="{0000001A-8351-4F38-BFD1-85AA1EA7883B}"/>
            </c:ext>
          </c:extLst>
        </c:ser>
        <c:dLbls>
          <c:showLegendKey val="0"/>
          <c:showVal val="0"/>
          <c:showCatName val="0"/>
          <c:showSerName val="0"/>
          <c:showPercent val="0"/>
          <c:showBubbleSize val="0"/>
        </c:dLbls>
        <c:gapWidth val="150"/>
        <c:overlap val="100"/>
        <c:axId val="100578816"/>
        <c:axId val="100580352"/>
      </c:barChart>
      <c:catAx>
        <c:axId val="100578816"/>
        <c:scaling>
          <c:orientation val="minMax"/>
        </c:scaling>
        <c:delete val="0"/>
        <c:axPos val="b"/>
        <c:numFmt formatCode="General" sourceLinked="1"/>
        <c:majorTickMark val="out"/>
        <c:minorTickMark val="none"/>
        <c:tickLblPos val="nextTo"/>
        <c:txPr>
          <a:bodyPr/>
          <a:lstStyle/>
          <a:p>
            <a:pPr>
              <a:defRPr sz="900" b="1"/>
            </a:pPr>
            <a:endParaRPr lang="en-US"/>
          </a:p>
        </c:txPr>
        <c:crossAx val="100580352"/>
        <c:crosses val="autoZero"/>
        <c:auto val="1"/>
        <c:lblAlgn val="ctr"/>
        <c:lblOffset val="100"/>
        <c:noMultiLvlLbl val="0"/>
      </c:catAx>
      <c:valAx>
        <c:axId val="100580352"/>
        <c:scaling>
          <c:orientation val="minMax"/>
        </c:scaling>
        <c:delete val="0"/>
        <c:axPos val="l"/>
        <c:majorGridlines/>
        <c:numFmt formatCode="General" sourceLinked="1"/>
        <c:majorTickMark val="out"/>
        <c:minorTickMark val="none"/>
        <c:tickLblPos val="nextTo"/>
        <c:crossAx val="100578816"/>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217525875303328E-2"/>
          <c:y val="4.9745737907076065E-2"/>
          <c:w val="0.92875411581955614"/>
          <c:h val="0.89650248775082886"/>
        </c:manualLayout>
      </c:layout>
      <c:barChart>
        <c:barDir val="col"/>
        <c:grouping val="stacked"/>
        <c:varyColors val="0"/>
        <c:ser>
          <c:idx val="0"/>
          <c:order val="0"/>
          <c:tx>
            <c:strRef>
              <c:f>Sheet1!$B$1</c:f>
              <c:strCache>
                <c:ptCount val="1"/>
                <c:pt idx="0">
                  <c:v>Series 1</c:v>
                </c:pt>
              </c:strCache>
            </c:strRef>
          </c:tx>
          <c:spPr>
            <a:solidFill>
              <a:srgbClr val="4472C4"/>
            </a:solidFill>
          </c:spPr>
          <c:invertIfNegative val="0"/>
          <c:dPt>
            <c:idx val="16"/>
            <c:invertIfNegative val="0"/>
            <c:bubble3D val="0"/>
            <c:spPr>
              <a:solidFill>
                <a:srgbClr val="4472C4"/>
              </a:solidFill>
            </c:spPr>
            <c:extLst>
              <c:ext xmlns:c16="http://schemas.microsoft.com/office/drawing/2014/chart" uri="{C3380CC4-5D6E-409C-BE32-E72D297353CC}">
                <c16:uniqueId val="{00000001-B2E7-47F1-8129-3050E5DB9B7F}"/>
              </c:ext>
            </c:extLst>
          </c:dPt>
          <c:dPt>
            <c:idx val="18"/>
            <c:invertIfNegative val="0"/>
            <c:bubble3D val="0"/>
            <c:spPr>
              <a:solidFill>
                <a:srgbClr val="4472C4"/>
              </a:solidFill>
            </c:spPr>
            <c:extLst>
              <c:ext xmlns:c16="http://schemas.microsoft.com/office/drawing/2014/chart" uri="{C3380CC4-5D6E-409C-BE32-E72D297353CC}">
                <c16:uniqueId val="{00000003-B2E7-47F1-8129-3050E5DB9B7F}"/>
              </c:ext>
            </c:extLst>
          </c:dPt>
          <c:dPt>
            <c:idx val="20"/>
            <c:invertIfNegative val="0"/>
            <c:bubble3D val="0"/>
            <c:spPr>
              <a:solidFill>
                <a:srgbClr val="4472C4"/>
              </a:solidFill>
            </c:spPr>
            <c:extLst>
              <c:ext xmlns:c16="http://schemas.microsoft.com/office/drawing/2014/chart" uri="{C3380CC4-5D6E-409C-BE32-E72D297353CC}">
                <c16:uniqueId val="{00000005-B2E7-47F1-8129-3050E5DB9B7F}"/>
              </c:ext>
            </c:extLst>
          </c:dPt>
          <c:dPt>
            <c:idx val="21"/>
            <c:invertIfNegative val="0"/>
            <c:bubble3D val="0"/>
            <c:spPr>
              <a:solidFill>
                <a:srgbClr val="4472C4"/>
              </a:solidFill>
            </c:spPr>
            <c:extLst>
              <c:ext xmlns:c16="http://schemas.microsoft.com/office/drawing/2014/chart" uri="{C3380CC4-5D6E-409C-BE32-E72D297353CC}">
                <c16:uniqueId val="{00000007-B2E7-47F1-8129-3050E5DB9B7F}"/>
              </c:ext>
            </c:extLst>
          </c:dPt>
          <c:dLbls>
            <c:dLbl>
              <c:idx val="0"/>
              <c:layout>
                <c:manualLayout>
                  <c:x val="0"/>
                  <c:y val="-0.22043873729266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E7-47F1-8129-3050E5DB9B7F}"/>
                </c:ext>
              </c:extLst>
            </c:dLbl>
            <c:dLbl>
              <c:idx val="1"/>
              <c:layout>
                <c:manualLayout>
                  <c:x val="1.4672366184512837E-17"/>
                  <c:y val="-0.2311396468699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E7-47F1-8129-3050E5DB9B7F}"/>
                </c:ext>
              </c:extLst>
            </c:dLbl>
            <c:dLbl>
              <c:idx val="2"/>
              <c:layout>
                <c:manualLayout>
                  <c:x val="0"/>
                  <c:y val="-0.250570086417442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E7-47F1-8129-3050E5DB9B7F}"/>
                </c:ext>
              </c:extLst>
            </c:dLbl>
            <c:dLbl>
              <c:idx val="3"/>
              <c:layout>
                <c:manualLayout>
                  <c:x val="2.8351408904075669E-5"/>
                  <c:y val="-0.26377847193232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E7-47F1-8129-3050E5DB9B7F}"/>
                </c:ext>
              </c:extLst>
            </c:dLbl>
            <c:dLbl>
              <c:idx val="4"/>
              <c:layout>
                <c:manualLayout>
                  <c:x val="4.7735601446045658E-3"/>
                  <c:y val="-0.2518586227909812"/>
                </c:manualLayout>
              </c:layout>
              <c:showLegendKey val="0"/>
              <c:showVal val="1"/>
              <c:showCatName val="0"/>
              <c:showSerName val="0"/>
              <c:showPercent val="0"/>
              <c:showBubbleSize val="0"/>
              <c:extLst>
                <c:ext xmlns:c15="http://schemas.microsoft.com/office/drawing/2012/chart" uri="{CE6537A1-D6FC-4f65-9D91-7224C49458BB}">
                  <c15:layout>
                    <c:manualLayout>
                      <c:w val="4.6171321745159213E-2"/>
                      <c:h val="8.4460694698354655E-2"/>
                    </c:manualLayout>
                  </c15:layout>
                </c:ext>
                <c:ext xmlns:c16="http://schemas.microsoft.com/office/drawing/2014/chart" uri="{C3380CC4-5D6E-409C-BE32-E72D297353CC}">
                  <c16:uniqueId val="{0000000C-B2E7-47F1-8129-3050E5DB9B7F}"/>
                </c:ext>
              </c:extLst>
            </c:dLbl>
            <c:dLbl>
              <c:idx val="5"/>
              <c:layout>
                <c:manualLayout>
                  <c:x val="-2.8825662810611303E-17"/>
                  <c:y val="-0.26588914959670262"/>
                </c:manualLayout>
              </c:layout>
              <c:showLegendKey val="0"/>
              <c:showVal val="1"/>
              <c:showCatName val="0"/>
              <c:showSerName val="0"/>
              <c:showPercent val="0"/>
              <c:showBubbleSize val="0"/>
              <c:extLst>
                <c:ext xmlns:c15="http://schemas.microsoft.com/office/drawing/2012/chart" uri="{CE6537A1-D6FC-4f65-9D91-7224C49458BB}">
                  <c15:layout>
                    <c:manualLayout>
                      <c:w val="3.3592705392957958E-2"/>
                      <c:h val="4.5460085313833026E-2"/>
                    </c:manualLayout>
                  </c15:layout>
                </c:ext>
                <c:ext xmlns:c16="http://schemas.microsoft.com/office/drawing/2014/chart" uri="{C3380CC4-5D6E-409C-BE32-E72D297353CC}">
                  <c16:uniqueId val="{0000000D-B2E7-47F1-8129-3050E5DB9B7F}"/>
                </c:ext>
              </c:extLst>
            </c:dLbl>
            <c:dLbl>
              <c:idx val="6"/>
              <c:layout>
                <c:manualLayout>
                  <c:x val="-4.7169811320754715E-3"/>
                  <c:y val="-0.279115768664200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2E7-47F1-8129-3050E5DB9B7F}"/>
                </c:ext>
              </c:extLst>
            </c:dLbl>
            <c:dLbl>
              <c:idx val="7"/>
              <c:layout>
                <c:manualLayout>
                  <c:x val="1.6006402561024411E-3"/>
                  <c:y val="-0.291064740502942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E7-47F1-8129-3050E5DB9B7F}"/>
                </c:ext>
              </c:extLst>
            </c:dLbl>
            <c:dLbl>
              <c:idx val="8"/>
              <c:layout>
                <c:manualLayout>
                  <c:x val="3.2012805122048822E-3"/>
                  <c:y val="-0.353130016051364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2E7-47F1-8129-3050E5DB9B7F}"/>
                </c:ext>
              </c:extLst>
            </c:dLbl>
            <c:dLbl>
              <c:idx val="9"/>
              <c:layout>
                <c:manualLayout>
                  <c:x val="-1.6006402561023823E-3"/>
                  <c:y val="-0.395933654360620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E7-47F1-8129-3050E5DB9B7F}"/>
                </c:ext>
              </c:extLst>
            </c:dLbl>
            <c:dLbl>
              <c:idx val="10"/>
              <c:layout>
                <c:manualLayout>
                  <c:x val="-5.8689464738051349E-17"/>
                  <c:y val="-0.41733547351524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2E7-47F1-8129-3050E5DB9B7F}"/>
                </c:ext>
              </c:extLst>
            </c:dLbl>
            <c:dLbl>
              <c:idx val="11"/>
              <c:layout>
                <c:manualLayout>
                  <c:x val="-1.6006402561024411E-3"/>
                  <c:y val="-0.438737292669876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E7-47F1-8129-3050E5DB9B7F}"/>
                </c:ext>
              </c:extLst>
            </c:dLbl>
            <c:dLbl>
              <c:idx val="12"/>
              <c:layout>
                <c:manualLayout>
                  <c:x val="0"/>
                  <c:y val="-0.33476054067281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2E7-47F1-8129-3050E5DB9B7F}"/>
                </c:ext>
              </c:extLst>
            </c:dLbl>
            <c:dLbl>
              <c:idx val="13"/>
              <c:layout>
                <c:manualLayout>
                  <c:x val="0"/>
                  <c:y val="-0.342429106474050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E7-47F1-8129-3050E5DB9B7F}"/>
                </c:ext>
              </c:extLst>
            </c:dLbl>
            <c:dLbl>
              <c:idx val="14"/>
              <c:layout>
                <c:manualLayout>
                  <c:x val="0"/>
                  <c:y val="-0.297485286249331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2E7-47F1-8129-3050E5DB9B7F}"/>
                </c:ext>
              </c:extLst>
            </c:dLbl>
            <c:dLbl>
              <c:idx val="15"/>
              <c:layout>
                <c:manualLayout>
                  <c:x val="-1.6006402561024411E-3"/>
                  <c:y val="-0.3081861958266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E7-47F1-8129-3050E5DB9B7F}"/>
                </c:ext>
              </c:extLst>
            </c:dLbl>
            <c:dLbl>
              <c:idx val="16"/>
              <c:layout>
                <c:manualLayout>
                  <c:x val="-6.3458871886297235E-3"/>
                  <c:y val="-0.35027767781312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E7-47F1-8129-3050E5DB9B7F}"/>
                </c:ext>
              </c:extLst>
            </c:dLbl>
            <c:dLbl>
              <c:idx val="17"/>
              <c:layout>
                <c:manualLayout>
                  <c:x val="3.0879512702422784E-3"/>
                  <c:y val="-0.375959924570671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2E7-47F1-8129-3050E5DB9B7F}"/>
                </c:ext>
              </c:extLst>
            </c:dLbl>
            <c:dLbl>
              <c:idx val="18"/>
              <c:layout>
                <c:manualLayout>
                  <c:x val="-1.5723270440251573E-3"/>
                  <c:y val="-0.388147615003334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E7-47F1-8129-3050E5DB9B7F}"/>
                </c:ext>
              </c:extLst>
            </c:dLbl>
            <c:dLbl>
              <c:idx val="19"/>
              <c:layout>
                <c:manualLayout>
                  <c:x val="-3.2012950032189371E-3"/>
                  <c:y val="-0.35622095227127687"/>
                </c:manualLayout>
              </c:layout>
              <c:showLegendKey val="0"/>
              <c:showVal val="1"/>
              <c:showCatName val="0"/>
              <c:showSerName val="0"/>
              <c:showPercent val="0"/>
              <c:showBubbleSize val="0"/>
              <c:extLst>
                <c:ext xmlns:c15="http://schemas.microsoft.com/office/drawing/2012/chart" uri="{CE6537A1-D6FC-4f65-9D91-7224C49458BB}">
                  <c15:layout>
                    <c:manualLayout>
                      <c:w val="4.3152453820630904E-2"/>
                      <c:h val="4.7897623400365623E-2"/>
                    </c:manualLayout>
                  </c15:layout>
                </c:ext>
                <c:ext xmlns:c16="http://schemas.microsoft.com/office/drawing/2014/chart" uri="{C3380CC4-5D6E-409C-BE32-E72D297353CC}">
                  <c16:uniqueId val="{00000019-B2E7-47F1-8129-3050E5DB9B7F}"/>
                </c:ext>
              </c:extLst>
            </c:dLbl>
            <c:dLbl>
              <c:idx val="20"/>
              <c:layout>
                <c:manualLayout>
                  <c:x val="0"/>
                  <c:y val="-0.34807487272500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E7-47F1-8129-3050E5DB9B7F}"/>
                </c:ext>
              </c:extLst>
            </c:dLbl>
            <c:dLbl>
              <c:idx val="21"/>
              <c:layout>
                <c:manualLayout>
                  <c:x val="-1.8783056009508244E-2"/>
                  <c:y val="-0.38627138243916953"/>
                </c:manualLayout>
              </c:layout>
              <c:showLegendKey val="0"/>
              <c:showVal val="1"/>
              <c:showCatName val="0"/>
              <c:showSerName val="0"/>
              <c:showPercent val="0"/>
              <c:showBubbleSize val="0"/>
              <c:extLst>
                <c:ext xmlns:c15="http://schemas.microsoft.com/office/drawing/2012/chart" uri="{CE6537A1-D6FC-4f65-9D91-7224C49458BB}">
                  <c15:layout>
                    <c:manualLayout>
                      <c:w val="4.3152453820630904E-2"/>
                      <c:h val="4.0585009140767819E-2"/>
                    </c:manualLayout>
                  </c15:layout>
                </c:ext>
                <c:ext xmlns:c16="http://schemas.microsoft.com/office/drawing/2014/chart" uri="{C3380CC4-5D6E-409C-BE32-E72D297353CC}">
                  <c16:uniqueId val="{00000007-B2E7-47F1-8129-3050E5DB9B7F}"/>
                </c:ext>
              </c:extLst>
            </c:dLbl>
            <c:dLbl>
              <c:idx val="22"/>
              <c:layout>
                <c:manualLayout>
                  <c:x val="1.5723270440251573E-3"/>
                  <c:y val="-0.385131017672151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71-4A6A-9344-6026DFF75411}"/>
                </c:ext>
              </c:extLst>
            </c:dLbl>
            <c:dLbl>
              <c:idx val="23"/>
              <c:layout>
                <c:manualLayout>
                  <c:x val="-4.7169811320754715E-3"/>
                  <c:y val="-0.314442413162705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BB-4873-9A01-5B0B345EADD8}"/>
                </c:ext>
              </c:extLst>
            </c:dLbl>
            <c:dLbl>
              <c:idx val="24"/>
              <c:layout>
                <c:manualLayout>
                  <c:x val="-3.1446540880504296E-3"/>
                  <c:y val="-0.32663010359536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4D-43AF-BF82-31CC366E41A6}"/>
                </c:ext>
              </c:extLst>
            </c:dLbl>
            <c:dLbl>
              <c:idx val="25"/>
              <c:layout>
                <c:manualLayout>
                  <c:x val="1.5723270440252725E-3"/>
                  <c:y val="-0.370505789152955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4D-43AF-BF82-31CC366E41A6}"/>
                </c:ext>
              </c:extLst>
            </c:dLbl>
            <c:spPr>
              <a:noFill/>
              <a:ln>
                <a:noFill/>
              </a:ln>
              <a:effectLst/>
            </c:spPr>
            <c:txPr>
              <a:bodyPr/>
              <a:lstStyle/>
              <a:p>
                <a:pPr>
                  <a:defRPr sz="1200" b="1">
                    <a:solidFill>
                      <a:schemeClr val="tx2">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Sheet1!$A$2:$A$27</c:f>
              <c:numCache>
                <c:formatCode>General</c:formatCod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numCache>
            </c:numRef>
          </c:cat>
          <c:val>
            <c:numRef>
              <c:f>Sheet1!$B$2:$B$27</c:f>
              <c:numCache>
                <c:formatCode>0.0</c:formatCode>
                <c:ptCount val="26"/>
                <c:pt idx="0">
                  <c:v>6.3</c:v>
                </c:pt>
                <c:pt idx="1">
                  <c:v>6.6</c:v>
                </c:pt>
                <c:pt idx="2">
                  <c:v>6.7</c:v>
                </c:pt>
                <c:pt idx="3">
                  <c:v>6.9</c:v>
                </c:pt>
                <c:pt idx="4">
                  <c:v>6.6</c:v>
                </c:pt>
                <c:pt idx="5">
                  <c:v>6.4</c:v>
                </c:pt>
                <c:pt idx="6">
                  <c:v>7.6</c:v>
                </c:pt>
                <c:pt idx="7">
                  <c:v>8.4</c:v>
                </c:pt>
                <c:pt idx="8">
                  <c:v>10.3</c:v>
                </c:pt>
                <c:pt idx="9">
                  <c:v>11.6</c:v>
                </c:pt>
                <c:pt idx="10">
                  <c:v>12.4</c:v>
                </c:pt>
                <c:pt idx="11">
                  <c:v>13.1</c:v>
                </c:pt>
                <c:pt idx="12">
                  <c:v>9.5</c:v>
                </c:pt>
                <c:pt idx="13">
                  <c:v>10</c:v>
                </c:pt>
                <c:pt idx="14">
                  <c:v>8.5</c:v>
                </c:pt>
                <c:pt idx="15">
                  <c:v>8.8000000000000007</c:v>
                </c:pt>
                <c:pt idx="16" formatCode="General">
                  <c:v>10.199999999999999</c:v>
                </c:pt>
                <c:pt idx="17" formatCode="General">
                  <c:v>10.7</c:v>
                </c:pt>
                <c:pt idx="18" formatCode="General">
                  <c:v>11.4</c:v>
                </c:pt>
                <c:pt idx="19" formatCode="General">
                  <c:v>10.199999999999999</c:v>
                </c:pt>
                <c:pt idx="20" formatCode="General">
                  <c:v>10.4</c:v>
                </c:pt>
                <c:pt idx="21" formatCode="General">
                  <c:v>11.2</c:v>
                </c:pt>
                <c:pt idx="22" formatCode="General">
                  <c:v>11.2</c:v>
                </c:pt>
                <c:pt idx="23" formatCode="General">
                  <c:v>8.9</c:v>
                </c:pt>
                <c:pt idx="24" formatCode="General">
                  <c:v>9.5</c:v>
                </c:pt>
                <c:pt idx="25" formatCode="General">
                  <c:v>10.5</c:v>
                </c:pt>
              </c:numCache>
            </c:numRef>
          </c:val>
          <c:extLst>
            <c:ext xmlns:c16="http://schemas.microsoft.com/office/drawing/2014/chart" uri="{C3380CC4-5D6E-409C-BE32-E72D297353CC}">
              <c16:uniqueId val="{0000001A-B2E7-47F1-8129-3050E5DB9B7F}"/>
            </c:ext>
          </c:extLst>
        </c:ser>
        <c:ser>
          <c:idx val="1"/>
          <c:order val="1"/>
          <c:tx>
            <c:strRef>
              <c:f>Sheet1!$C$1</c:f>
              <c:strCache>
                <c:ptCount val="1"/>
                <c:pt idx="0">
                  <c:v>Series 2</c:v>
                </c:pt>
              </c:strCache>
            </c:strRef>
          </c:tx>
          <c:invertIfNegative val="0"/>
          <c:cat>
            <c:numRef>
              <c:f>Sheet1!$A$2:$A$27</c:f>
              <c:numCache>
                <c:formatCode>General</c:formatCod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numCache>
            </c:numRef>
          </c:cat>
          <c:val>
            <c:numRef>
              <c:f>Sheet1!$C$2:$C$27</c:f>
              <c:numCache>
                <c:formatCode>0.0</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1B-B2E7-47F1-8129-3050E5DB9B7F}"/>
            </c:ext>
          </c:extLst>
        </c:ser>
        <c:dLbls>
          <c:showLegendKey val="0"/>
          <c:showVal val="0"/>
          <c:showCatName val="0"/>
          <c:showSerName val="0"/>
          <c:showPercent val="0"/>
          <c:showBubbleSize val="0"/>
        </c:dLbls>
        <c:gapWidth val="150"/>
        <c:overlap val="100"/>
        <c:axId val="71767552"/>
        <c:axId val="71769088"/>
      </c:barChart>
      <c:catAx>
        <c:axId val="71767552"/>
        <c:scaling>
          <c:orientation val="minMax"/>
        </c:scaling>
        <c:delete val="0"/>
        <c:axPos val="b"/>
        <c:numFmt formatCode="General" sourceLinked="1"/>
        <c:majorTickMark val="out"/>
        <c:minorTickMark val="none"/>
        <c:tickLblPos val="nextTo"/>
        <c:txPr>
          <a:bodyPr/>
          <a:lstStyle/>
          <a:p>
            <a:pPr>
              <a:defRPr sz="900"/>
            </a:pPr>
            <a:endParaRPr lang="en-US"/>
          </a:p>
        </c:txPr>
        <c:crossAx val="71769088"/>
        <c:crosses val="autoZero"/>
        <c:auto val="1"/>
        <c:lblAlgn val="ctr"/>
        <c:lblOffset val="100"/>
        <c:noMultiLvlLbl val="0"/>
      </c:catAx>
      <c:valAx>
        <c:axId val="71769088"/>
        <c:scaling>
          <c:orientation val="minMax"/>
        </c:scaling>
        <c:delete val="0"/>
        <c:axPos val="l"/>
        <c:majorGridlines/>
        <c:numFmt formatCode="0.0" sourceLinked="1"/>
        <c:majorTickMark val="out"/>
        <c:minorTickMark val="none"/>
        <c:tickLblPos val="nextTo"/>
        <c:crossAx val="71767552"/>
        <c:crosses val="autoZero"/>
        <c:crossBetween val="between"/>
      </c:valAx>
    </c:plotArea>
    <c:plotVisOnly val="1"/>
    <c:dispBlanksAs val="gap"/>
    <c:showDLblsOverMax val="0"/>
  </c:chart>
  <c:txPr>
    <a:bodyPr/>
    <a:lstStyle/>
    <a:p>
      <a:pPr>
        <a:defRPr>
          <a:solidFill>
            <a:schemeClr val="tx1"/>
          </a:solidFil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256527338795791E-2"/>
          <c:y val="3.8306006995926241E-2"/>
          <c:w val="0.92875408167253659"/>
          <c:h val="0.89650248775082886"/>
        </c:manualLayout>
      </c:layout>
      <c:barChart>
        <c:barDir val="col"/>
        <c:grouping val="stacked"/>
        <c:varyColors val="0"/>
        <c:ser>
          <c:idx val="0"/>
          <c:order val="0"/>
          <c:tx>
            <c:strRef>
              <c:f>Sheet1!$B$1</c:f>
              <c:strCache>
                <c:ptCount val="1"/>
                <c:pt idx="0">
                  <c:v>Series 1</c:v>
                </c:pt>
              </c:strCache>
            </c:strRef>
          </c:tx>
          <c:spPr>
            <a:solidFill>
              <a:schemeClr val="tx2"/>
            </a:solidFill>
          </c:spPr>
          <c:invertIfNegative val="0"/>
          <c:dPt>
            <c:idx val="0"/>
            <c:invertIfNegative val="0"/>
            <c:bubble3D val="0"/>
            <c:spPr>
              <a:solidFill>
                <a:srgbClr val="00B050"/>
              </a:solidFill>
              <a:ln>
                <a:solidFill>
                  <a:srgbClr val="00B050"/>
                </a:solidFill>
              </a:ln>
            </c:spPr>
            <c:extLst>
              <c:ext xmlns:c16="http://schemas.microsoft.com/office/drawing/2014/chart" uri="{C3380CC4-5D6E-409C-BE32-E72D297353CC}">
                <c16:uniqueId val="{00000012-79D4-4E72-8B0E-CA69CA39461B}"/>
              </c:ext>
            </c:extLst>
          </c:dPt>
          <c:dPt>
            <c:idx val="1"/>
            <c:invertIfNegative val="0"/>
            <c:bubble3D val="0"/>
            <c:spPr>
              <a:solidFill>
                <a:srgbClr val="66B10B"/>
              </a:solidFill>
            </c:spPr>
            <c:extLst>
              <c:ext xmlns:c16="http://schemas.microsoft.com/office/drawing/2014/chart" uri="{C3380CC4-5D6E-409C-BE32-E72D297353CC}">
                <c16:uniqueId val="{00000013-79D4-4E72-8B0E-CA69CA39461B}"/>
              </c:ext>
            </c:extLst>
          </c:dPt>
          <c:dPt>
            <c:idx val="2"/>
            <c:invertIfNegative val="0"/>
            <c:bubble3D val="0"/>
            <c:spPr>
              <a:solidFill>
                <a:srgbClr val="5B9BD5"/>
              </a:solidFill>
            </c:spPr>
            <c:extLst>
              <c:ext xmlns:c16="http://schemas.microsoft.com/office/drawing/2014/chart" uri="{C3380CC4-5D6E-409C-BE32-E72D297353CC}">
                <c16:uniqueId val="{00000001-79D4-4E72-8B0E-CA69CA39461B}"/>
              </c:ext>
            </c:extLst>
          </c:dPt>
          <c:dPt>
            <c:idx val="3"/>
            <c:invertIfNegative val="0"/>
            <c:bubble3D val="0"/>
            <c:spPr>
              <a:solidFill>
                <a:srgbClr val="66B10B"/>
              </a:solidFill>
            </c:spPr>
            <c:extLst>
              <c:ext xmlns:c16="http://schemas.microsoft.com/office/drawing/2014/chart" uri="{C3380CC4-5D6E-409C-BE32-E72D297353CC}">
                <c16:uniqueId val="{00000003-79D4-4E72-8B0E-CA69CA39461B}"/>
              </c:ext>
            </c:extLst>
          </c:dPt>
          <c:dPt>
            <c:idx val="4"/>
            <c:invertIfNegative val="0"/>
            <c:bubble3D val="0"/>
            <c:spPr>
              <a:solidFill>
                <a:srgbClr val="5B9BD5"/>
              </a:solidFill>
            </c:spPr>
            <c:extLst>
              <c:ext xmlns:c16="http://schemas.microsoft.com/office/drawing/2014/chart" uri="{C3380CC4-5D6E-409C-BE32-E72D297353CC}">
                <c16:uniqueId val="{00000005-79D4-4E72-8B0E-CA69CA39461B}"/>
              </c:ext>
            </c:extLst>
          </c:dPt>
          <c:dPt>
            <c:idx val="5"/>
            <c:invertIfNegative val="0"/>
            <c:bubble3D val="0"/>
            <c:spPr>
              <a:solidFill>
                <a:srgbClr val="66B10B"/>
              </a:solidFill>
            </c:spPr>
            <c:extLst>
              <c:ext xmlns:c16="http://schemas.microsoft.com/office/drawing/2014/chart" uri="{C3380CC4-5D6E-409C-BE32-E72D297353CC}">
                <c16:uniqueId val="{00000014-79D4-4E72-8B0E-CA69CA39461B}"/>
              </c:ext>
            </c:extLst>
          </c:dPt>
          <c:dPt>
            <c:idx val="6"/>
            <c:invertIfNegative val="0"/>
            <c:bubble3D val="0"/>
            <c:spPr>
              <a:solidFill>
                <a:srgbClr val="5B9BD5"/>
              </a:solidFill>
            </c:spPr>
            <c:extLst>
              <c:ext xmlns:c16="http://schemas.microsoft.com/office/drawing/2014/chart" uri="{C3380CC4-5D6E-409C-BE32-E72D297353CC}">
                <c16:uniqueId val="{00000007-79D4-4E72-8B0E-CA69CA39461B}"/>
              </c:ext>
            </c:extLst>
          </c:dPt>
          <c:dPt>
            <c:idx val="7"/>
            <c:invertIfNegative val="0"/>
            <c:bubble3D val="0"/>
            <c:spPr>
              <a:solidFill>
                <a:srgbClr val="66B10B"/>
              </a:solidFill>
            </c:spPr>
            <c:extLst>
              <c:ext xmlns:c16="http://schemas.microsoft.com/office/drawing/2014/chart" uri="{C3380CC4-5D6E-409C-BE32-E72D297353CC}">
                <c16:uniqueId val="{00000009-79D4-4E72-8B0E-CA69CA39461B}"/>
              </c:ext>
            </c:extLst>
          </c:dPt>
          <c:dPt>
            <c:idx val="8"/>
            <c:invertIfNegative val="0"/>
            <c:bubble3D val="0"/>
            <c:spPr>
              <a:solidFill>
                <a:srgbClr val="5B9BD5"/>
              </a:solidFill>
            </c:spPr>
            <c:extLst>
              <c:ext xmlns:c16="http://schemas.microsoft.com/office/drawing/2014/chart" uri="{C3380CC4-5D6E-409C-BE32-E72D297353CC}">
                <c16:uniqueId val="{00000015-79D4-4E72-8B0E-CA69CA39461B}"/>
              </c:ext>
            </c:extLst>
          </c:dPt>
          <c:dPt>
            <c:idx val="9"/>
            <c:invertIfNegative val="0"/>
            <c:bubble3D val="0"/>
            <c:spPr>
              <a:solidFill>
                <a:srgbClr val="66B10B"/>
              </a:solidFill>
            </c:spPr>
            <c:extLst>
              <c:ext xmlns:c16="http://schemas.microsoft.com/office/drawing/2014/chart" uri="{C3380CC4-5D6E-409C-BE32-E72D297353CC}">
                <c16:uniqueId val="{00000016-79D4-4E72-8B0E-CA69CA39461B}"/>
              </c:ext>
            </c:extLst>
          </c:dPt>
          <c:dPt>
            <c:idx val="10"/>
            <c:invertIfNegative val="0"/>
            <c:bubble3D val="0"/>
            <c:spPr>
              <a:solidFill>
                <a:srgbClr val="5B9BD5"/>
              </a:solidFill>
            </c:spPr>
            <c:extLst>
              <c:ext xmlns:c16="http://schemas.microsoft.com/office/drawing/2014/chart" uri="{C3380CC4-5D6E-409C-BE32-E72D297353CC}">
                <c16:uniqueId val="{00000017-79D4-4E72-8B0E-CA69CA39461B}"/>
              </c:ext>
            </c:extLst>
          </c:dPt>
          <c:dPt>
            <c:idx val="11"/>
            <c:invertIfNegative val="0"/>
            <c:bubble3D val="0"/>
            <c:spPr>
              <a:solidFill>
                <a:srgbClr val="66B10B"/>
              </a:solidFill>
            </c:spPr>
            <c:extLst>
              <c:ext xmlns:c16="http://schemas.microsoft.com/office/drawing/2014/chart" uri="{C3380CC4-5D6E-409C-BE32-E72D297353CC}">
                <c16:uniqueId val="{00000018-79D4-4E72-8B0E-CA69CA39461B}"/>
              </c:ext>
            </c:extLst>
          </c:dPt>
          <c:dPt>
            <c:idx val="12"/>
            <c:invertIfNegative val="0"/>
            <c:bubble3D val="0"/>
            <c:spPr>
              <a:solidFill>
                <a:srgbClr val="5B9BD5"/>
              </a:solidFill>
            </c:spPr>
            <c:extLst>
              <c:ext xmlns:c16="http://schemas.microsoft.com/office/drawing/2014/chart" uri="{C3380CC4-5D6E-409C-BE32-E72D297353CC}">
                <c16:uniqueId val="{0000000D-C420-43B6-B677-926FC7A6F6A7}"/>
              </c:ext>
            </c:extLst>
          </c:dPt>
          <c:dPt>
            <c:idx val="13"/>
            <c:invertIfNegative val="0"/>
            <c:bubble3D val="0"/>
            <c:spPr>
              <a:solidFill>
                <a:srgbClr val="66B10B"/>
              </a:solidFill>
            </c:spPr>
            <c:extLst>
              <c:ext xmlns:c16="http://schemas.microsoft.com/office/drawing/2014/chart" uri="{C3380CC4-5D6E-409C-BE32-E72D297353CC}">
                <c16:uniqueId val="{0000001A-79D4-4E72-8B0E-CA69CA39461B}"/>
              </c:ext>
            </c:extLst>
          </c:dPt>
          <c:dPt>
            <c:idx val="14"/>
            <c:invertIfNegative val="0"/>
            <c:bubble3D val="0"/>
            <c:spPr>
              <a:solidFill>
                <a:srgbClr val="5B9BD5"/>
              </a:solidFill>
            </c:spPr>
            <c:extLst>
              <c:ext xmlns:c16="http://schemas.microsoft.com/office/drawing/2014/chart" uri="{C3380CC4-5D6E-409C-BE32-E72D297353CC}">
                <c16:uniqueId val="{0000001B-79D4-4E72-8B0E-CA69CA39461B}"/>
              </c:ext>
            </c:extLst>
          </c:dPt>
          <c:dPt>
            <c:idx val="15"/>
            <c:invertIfNegative val="0"/>
            <c:bubble3D val="0"/>
            <c:spPr>
              <a:solidFill>
                <a:srgbClr val="66B10B"/>
              </a:solidFill>
            </c:spPr>
            <c:extLst>
              <c:ext xmlns:c16="http://schemas.microsoft.com/office/drawing/2014/chart" uri="{C3380CC4-5D6E-409C-BE32-E72D297353CC}">
                <c16:uniqueId val="{0000001C-79D4-4E72-8B0E-CA69CA39461B}"/>
              </c:ext>
            </c:extLst>
          </c:dPt>
          <c:dPt>
            <c:idx val="16"/>
            <c:invertIfNegative val="0"/>
            <c:bubble3D val="0"/>
            <c:spPr>
              <a:solidFill>
                <a:srgbClr val="5B9BD5"/>
              </a:solidFill>
            </c:spPr>
            <c:extLst>
              <c:ext xmlns:c16="http://schemas.microsoft.com/office/drawing/2014/chart" uri="{C3380CC4-5D6E-409C-BE32-E72D297353CC}">
                <c16:uniqueId val="{0000000B-79D4-4E72-8B0E-CA69CA39461B}"/>
              </c:ext>
            </c:extLst>
          </c:dPt>
          <c:dPt>
            <c:idx val="17"/>
            <c:invertIfNegative val="0"/>
            <c:bubble3D val="0"/>
            <c:spPr>
              <a:solidFill>
                <a:srgbClr val="66B10B"/>
              </a:solidFill>
            </c:spPr>
            <c:extLst>
              <c:ext xmlns:c16="http://schemas.microsoft.com/office/drawing/2014/chart" uri="{C3380CC4-5D6E-409C-BE32-E72D297353CC}">
                <c16:uniqueId val="{0000001D-79D4-4E72-8B0E-CA69CA39461B}"/>
              </c:ext>
            </c:extLst>
          </c:dPt>
          <c:dPt>
            <c:idx val="18"/>
            <c:invertIfNegative val="0"/>
            <c:bubble3D val="0"/>
            <c:spPr>
              <a:solidFill>
                <a:srgbClr val="5B9BD5"/>
              </a:solidFill>
            </c:spPr>
            <c:extLst>
              <c:ext xmlns:c16="http://schemas.microsoft.com/office/drawing/2014/chart" uri="{C3380CC4-5D6E-409C-BE32-E72D297353CC}">
                <c16:uniqueId val="{0000000D-79D4-4E72-8B0E-CA69CA39461B}"/>
              </c:ext>
            </c:extLst>
          </c:dPt>
          <c:dPt>
            <c:idx val="19"/>
            <c:invertIfNegative val="0"/>
            <c:bubble3D val="0"/>
            <c:spPr>
              <a:solidFill>
                <a:srgbClr val="5B9BD5"/>
              </a:solidFill>
            </c:spPr>
            <c:extLst>
              <c:ext xmlns:c16="http://schemas.microsoft.com/office/drawing/2014/chart" uri="{C3380CC4-5D6E-409C-BE32-E72D297353CC}">
                <c16:uniqueId val="{0000001E-79D4-4E72-8B0E-CA69CA39461B}"/>
              </c:ext>
            </c:extLst>
          </c:dPt>
          <c:dPt>
            <c:idx val="20"/>
            <c:invertIfNegative val="0"/>
            <c:bubble3D val="0"/>
            <c:extLst>
              <c:ext xmlns:c16="http://schemas.microsoft.com/office/drawing/2014/chart" uri="{C3380CC4-5D6E-409C-BE32-E72D297353CC}">
                <c16:uniqueId val="{0000000F-79D4-4E72-8B0E-CA69CA39461B}"/>
              </c:ext>
            </c:extLst>
          </c:dPt>
          <c:dPt>
            <c:idx val="21"/>
            <c:invertIfNegative val="0"/>
            <c:bubble3D val="0"/>
            <c:extLst>
              <c:ext xmlns:c16="http://schemas.microsoft.com/office/drawing/2014/chart" uri="{C3380CC4-5D6E-409C-BE32-E72D297353CC}">
                <c16:uniqueId val="{00000011-79D4-4E72-8B0E-CA69CA39461B}"/>
              </c:ext>
            </c:extLst>
          </c:dPt>
          <c:dLbls>
            <c:dLbl>
              <c:idx val="0"/>
              <c:layout>
                <c:manualLayout>
                  <c:x val="1.1970231465951902E-3"/>
                  <c:y val="-0.1399999040339337"/>
                </c:manualLayout>
              </c:layout>
              <c:tx>
                <c:rich>
                  <a:bodyPr/>
                  <a:lstStyle/>
                  <a:p>
                    <a:r>
                      <a:rPr lang="en-US" dirty="0">
                        <a:solidFill>
                          <a:schemeClr val="tx2">
                            <a:lumMod val="50000"/>
                          </a:schemeClr>
                        </a:solidFill>
                      </a:rPr>
                      <a:t>219.3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79D4-4E72-8B0E-CA69CA39461B}"/>
                </c:ext>
              </c:extLst>
            </c:dLbl>
            <c:dLbl>
              <c:idx val="1"/>
              <c:layout>
                <c:manualLayout>
                  <c:x val="-7.5867350607542617E-3"/>
                  <c:y val="-0.160451232444207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9D4-4E72-8B0E-CA69CA39461B}"/>
                </c:ext>
              </c:extLst>
            </c:dLbl>
            <c:dLbl>
              <c:idx val="2"/>
              <c:layout>
                <c:manualLayout>
                  <c:x val="-3.326883458093646E-3"/>
                  <c:y val="-0.182319019994530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D4-4E72-8B0E-CA69CA39461B}"/>
                </c:ext>
              </c:extLst>
            </c:dLbl>
            <c:dLbl>
              <c:idx val="3"/>
              <c:layout>
                <c:manualLayout>
                  <c:x val="-1.4212210369581387E-2"/>
                  <c:y val="-0.19918361667314438"/>
                </c:manualLayout>
              </c:layout>
              <c:showLegendKey val="0"/>
              <c:showVal val="1"/>
              <c:showCatName val="0"/>
              <c:showSerName val="0"/>
              <c:showPercent val="0"/>
              <c:showBubbleSize val="0"/>
              <c:extLst>
                <c:ext xmlns:c15="http://schemas.microsoft.com/office/drawing/2012/chart" uri="{CE6537A1-D6FC-4f65-9D91-7224C49458BB}">
                  <c15:layout>
                    <c:manualLayout>
                      <c:w val="5.5766818476462886E-2"/>
                      <c:h val="6.008531383302864E-2"/>
                    </c:manualLayout>
                  </c15:layout>
                </c:ext>
                <c:ext xmlns:c16="http://schemas.microsoft.com/office/drawing/2014/chart" uri="{C3380CC4-5D6E-409C-BE32-E72D297353CC}">
                  <c16:uniqueId val="{00000003-79D4-4E72-8B0E-CA69CA39461B}"/>
                </c:ext>
              </c:extLst>
            </c:dLbl>
            <c:dLbl>
              <c:idx val="4"/>
              <c:layout>
                <c:manualLayout>
                  <c:x val="1.8016252742550129E-3"/>
                  <c:y val="-0.192139035636998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D4-4E72-8B0E-CA69CA39461B}"/>
                </c:ext>
              </c:extLst>
            </c:dLbl>
            <c:dLbl>
              <c:idx val="5"/>
              <c:layout>
                <c:manualLayout>
                  <c:x val="-4.6668054177904174E-4"/>
                  <c:y val="-0.228107501187580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9D4-4E72-8B0E-CA69CA39461B}"/>
                </c:ext>
              </c:extLst>
            </c:dLbl>
            <c:dLbl>
              <c:idx val="6"/>
              <c:layout>
                <c:manualLayout>
                  <c:x val="-4.6641858245163279E-4"/>
                  <c:y val="-0.191364397549026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D4-4E72-8B0E-CA69CA39461B}"/>
                </c:ext>
              </c:extLst>
            </c:dLbl>
            <c:dLbl>
              <c:idx val="7"/>
              <c:layout>
                <c:manualLayout>
                  <c:x val="0"/>
                  <c:y val="-0.24375380865326021"/>
                </c:manualLayout>
              </c:layout>
              <c:tx>
                <c:rich>
                  <a:bodyPr/>
                  <a:lstStyle/>
                  <a:p>
                    <a:fld id="{87EEC420-038E-4177-B3F8-100B1B13D380}" type="VALUE">
                      <a:rPr lang="en-US">
                        <a:solidFill>
                          <a:schemeClr val="tx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9D4-4E72-8B0E-CA69CA39461B}"/>
                </c:ext>
              </c:extLst>
            </c:dLbl>
            <c:dLbl>
              <c:idx val="8"/>
              <c:layout>
                <c:manualLayout>
                  <c:x val="-4.7891404236904576E-3"/>
                  <c:y val="-0.217938552927684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9D4-4E72-8B0E-CA69CA39461B}"/>
                </c:ext>
              </c:extLst>
            </c:dLbl>
            <c:dLbl>
              <c:idx val="9"/>
              <c:layout>
                <c:manualLayout>
                  <c:x val="-6.7933912376962613E-3"/>
                  <c:y val="-0.26430666916178441"/>
                </c:manualLayout>
              </c:layout>
              <c:tx>
                <c:rich>
                  <a:bodyPr/>
                  <a:lstStyle/>
                  <a:p>
                    <a:fld id="{0186BAED-5DF0-4441-9A03-FBE79B178ADB}" type="VALUE">
                      <a:rPr lang="en-US">
                        <a:solidFill>
                          <a:schemeClr val="tx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79D4-4E72-8B0E-CA69CA39461B}"/>
                </c:ext>
              </c:extLst>
            </c:dLbl>
            <c:dLbl>
              <c:idx val="10"/>
              <c:layout>
                <c:manualLayout>
                  <c:x val="1.1970231465950683E-3"/>
                  <c:y val="-0.275958293147543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9D4-4E72-8B0E-CA69CA39461B}"/>
                </c:ext>
              </c:extLst>
            </c:dLbl>
            <c:dLbl>
              <c:idx val="11"/>
              <c:layout>
                <c:manualLayout>
                  <c:x val="7.3842405006671451E-3"/>
                  <c:y val="-0.30712979890310788"/>
                </c:manualLayout>
              </c:layout>
              <c:tx>
                <c:rich>
                  <a:bodyPr/>
                  <a:lstStyle/>
                  <a:p>
                    <a:fld id="{15CCFE3B-CB4C-4FB4-9D9A-A46B987C280C}" type="VALUE">
                      <a:rPr lang="en-US">
                        <a:solidFill>
                          <a:schemeClr val="accent1">
                            <a:lumMod val="75000"/>
                          </a:schemeClr>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79D4-4E72-8B0E-CA69CA39461B}"/>
                </c:ext>
              </c:extLst>
            </c:dLbl>
            <c:dLbl>
              <c:idx val="12"/>
              <c:layout>
                <c:manualLayout>
                  <c:x val="2.6592801121919406E-3"/>
                  <c:y val="-0.268109612441040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420-43B6-B677-926FC7A6F6A7}"/>
                </c:ext>
              </c:extLst>
            </c:dLbl>
            <c:dLbl>
              <c:idx val="13"/>
              <c:layout>
                <c:manualLayout>
                  <c:x val="5.7207987716203215E-3"/>
                  <c:y val="-0.22298972683259208"/>
                </c:manualLayout>
              </c:layout>
              <c:showLegendKey val="0"/>
              <c:showVal val="1"/>
              <c:showCatName val="0"/>
              <c:showSerName val="0"/>
              <c:showPercent val="0"/>
              <c:showBubbleSize val="0"/>
              <c:extLst>
                <c:ext xmlns:c15="http://schemas.microsoft.com/office/drawing/2012/chart" uri="{CE6537A1-D6FC-4f65-9D91-7224C49458BB}">
                  <c15:layout>
                    <c:manualLayout>
                      <c:w val="5.5766818476462886E-2"/>
                      <c:h val="4.7897623400365623E-2"/>
                    </c:manualLayout>
                  </c15:layout>
                </c:ext>
                <c:ext xmlns:c16="http://schemas.microsoft.com/office/drawing/2014/chart" uri="{C3380CC4-5D6E-409C-BE32-E72D297353CC}">
                  <c16:uniqueId val="{0000001A-79D4-4E72-8B0E-CA69CA39461B}"/>
                </c:ext>
              </c:extLst>
            </c:dLbl>
            <c:dLbl>
              <c:idx val="14"/>
              <c:layout>
                <c:manualLayout>
                  <c:x val="-4.3610988827042958E-3"/>
                  <c:y val="-0.2621408110092272"/>
                </c:manualLayout>
              </c:layout>
              <c:tx>
                <c:rich>
                  <a:bodyPr/>
                  <a:lstStyle/>
                  <a:p>
                    <a:fld id="{F5585B5E-2BAC-4785-8DED-5EC23E575C2B}" type="VALUE">
                      <a:rPr lang="en-US">
                        <a:solidFill>
                          <a:schemeClr val="accent1">
                            <a:lumMod val="75000"/>
                          </a:schemeClr>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5.743026020550971E-2"/>
                      <c:h val="6.9835466179159048E-2"/>
                    </c:manualLayout>
                  </c15:layout>
                  <c15:dlblFieldTable/>
                  <c15:showDataLabelsRange val="0"/>
                </c:ext>
                <c:ext xmlns:c16="http://schemas.microsoft.com/office/drawing/2014/chart" uri="{C3380CC4-5D6E-409C-BE32-E72D297353CC}">
                  <c16:uniqueId val="{0000001B-79D4-4E72-8B0E-CA69CA39461B}"/>
                </c:ext>
              </c:extLst>
            </c:dLbl>
            <c:dLbl>
              <c:idx val="15"/>
              <c:layout>
                <c:manualLayout>
                  <c:x val="-8.3172086452341157E-3"/>
                  <c:y val="-0.3217550274223035"/>
                </c:manualLayout>
              </c:layout>
              <c:tx>
                <c:rich>
                  <a:bodyPr/>
                  <a:lstStyle/>
                  <a:p>
                    <a:r>
                      <a:rPr lang="en-US" dirty="0">
                        <a:solidFill>
                          <a:schemeClr val="accent5">
                            <a:lumMod val="50000"/>
                          </a:schemeClr>
                        </a:solidFill>
                      </a:rPr>
                      <a:t>542.8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79D4-4E72-8B0E-CA69CA39461B}"/>
                </c:ext>
              </c:extLst>
            </c:dLbl>
            <c:dLbl>
              <c:idx val="16"/>
              <c:layout>
                <c:manualLayout>
                  <c:x val="2.9232041345564562E-3"/>
                  <c:y val="-0.28381081249670115"/>
                </c:manualLayout>
              </c:layout>
              <c:tx>
                <c:rich>
                  <a:bodyPr/>
                  <a:lstStyle/>
                  <a:p>
                    <a:fld id="{2EFAA4BA-A01B-43EB-85F9-4CF988A00874}" type="VALUE">
                      <a:rPr lang="en-US">
                        <a:solidFill>
                          <a:srgbClr val="C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9D4-4E72-8B0E-CA69CA39461B}"/>
                </c:ext>
              </c:extLst>
            </c:dLbl>
            <c:dLbl>
              <c:idx val="17"/>
              <c:layout>
                <c:manualLayout>
                  <c:x val="-1.4845366063928939E-2"/>
                  <c:y val="-0.32720916284001983"/>
                </c:manualLayout>
              </c:layout>
              <c:tx>
                <c:rich>
                  <a:bodyPr/>
                  <a:lstStyle/>
                  <a:p>
                    <a:r>
                      <a:rPr lang="en-US" dirty="0">
                        <a:solidFill>
                          <a:schemeClr val="accent5">
                            <a:lumMod val="50000"/>
                          </a:schemeClr>
                        </a:solidFill>
                      </a:rPr>
                      <a:t>650.1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79D4-4E72-8B0E-CA69CA39461B}"/>
                </c:ext>
              </c:extLst>
            </c:dLbl>
            <c:dLbl>
              <c:idx val="18"/>
              <c:layout>
                <c:manualLayout>
                  <c:x val="-8.043854087082877E-3"/>
                  <c:y val="-0.39058515308986741"/>
                </c:manualLayout>
              </c:layout>
              <c:tx>
                <c:rich>
                  <a:bodyPr/>
                  <a:lstStyle/>
                  <a:p>
                    <a:pPr>
                      <a:defRPr sz="1200" b="1">
                        <a:solidFill>
                          <a:schemeClr val="accent1"/>
                        </a:solidFill>
                      </a:defRPr>
                    </a:pPr>
                    <a:r>
                      <a:rPr lang="en-US" dirty="0">
                        <a:solidFill>
                          <a:schemeClr val="accent1"/>
                        </a:solidFill>
                      </a:rPr>
                      <a:t>779.0</a:t>
                    </a:r>
                  </a:p>
                </c:rich>
              </c:tx>
              <c:spPr>
                <a:no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79D4-4E72-8B0E-CA69CA39461B}"/>
                </c:ext>
              </c:extLst>
            </c:dLbl>
            <c:dLbl>
              <c:idx val="19"/>
              <c:layout>
                <c:manualLayout>
                  <c:x val="-1.5378322315542322E-3"/>
                  <c:y val="-0.43909724721338533"/>
                </c:manualLayout>
              </c:layout>
              <c:tx>
                <c:rich>
                  <a:bodyPr/>
                  <a:lstStyle/>
                  <a:p>
                    <a:pPr>
                      <a:defRPr sz="1200" b="1">
                        <a:solidFill>
                          <a:schemeClr val="accent1"/>
                        </a:solidFill>
                      </a:defRPr>
                    </a:pPr>
                    <a:r>
                      <a:rPr lang="en-US" dirty="0">
                        <a:solidFill>
                          <a:schemeClr val="accent1"/>
                        </a:solidFill>
                      </a:rPr>
                      <a:t>933.0</a:t>
                    </a:r>
                  </a:p>
                </c:rich>
              </c:tx>
              <c:spPr>
                <a:noFill/>
              </c:spPr>
              <c:showLegendKey val="0"/>
              <c:showVal val="1"/>
              <c:showCatName val="0"/>
              <c:showSerName val="0"/>
              <c:showPercent val="0"/>
              <c:showBubbleSize val="0"/>
              <c:extLst>
                <c:ext xmlns:c15="http://schemas.microsoft.com/office/drawing/2012/chart" uri="{CE6537A1-D6FC-4f65-9D91-7224C49458BB}">
                  <c15:layout>
                    <c:manualLayout>
                      <c:w val="5.5766818476462886E-2"/>
                      <c:h val="9.6648385131017658E-2"/>
                    </c:manualLayout>
                  </c15:layout>
                  <c15:showDataLabelsRange val="0"/>
                </c:ext>
                <c:ext xmlns:c16="http://schemas.microsoft.com/office/drawing/2014/chart" uri="{C3380CC4-5D6E-409C-BE32-E72D297353CC}">
                  <c16:uniqueId val="{0000001E-79D4-4E72-8B0E-CA69CA39461B}"/>
                </c:ext>
              </c:extLst>
            </c:dLbl>
            <c:dLbl>
              <c:idx val="20"/>
              <c:layout>
                <c:manualLayout>
                  <c:x val="0"/>
                  <c:y val="-0.382200405936460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9D4-4E72-8B0E-CA69CA39461B}"/>
                </c:ext>
              </c:extLst>
            </c:dLbl>
            <c:dLbl>
              <c:idx val="21"/>
              <c:layout>
                <c:manualLayout>
                  <c:x val="-3.0597236666171446E-3"/>
                  <c:y val="-0.416740704486893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9D4-4E72-8B0E-CA69CA39461B}"/>
                </c:ext>
              </c:extLst>
            </c:dLbl>
            <c:spPr>
              <a:noFill/>
            </c:spPr>
            <c:txPr>
              <a:bodyPr/>
              <a:lstStyle/>
              <a:p>
                <a:pPr>
                  <a:defRPr sz="1200" b="1">
                    <a:solidFill>
                      <a:schemeClr val="accent5">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Sheet1!$A$2:$A$21</c:f>
              <c:numCache>
                <c:formatCode>General</c:formatCode>
                <c:ptCount val="20"/>
                <c:pt idx="0">
                  <c:v>2013</c:v>
                </c:pt>
                <c:pt idx="1">
                  <c:v>2014</c:v>
                </c:pt>
                <c:pt idx="2">
                  <c:v>2015</c:v>
                </c:pt>
                <c:pt idx="3">
                  <c:v>2015</c:v>
                </c:pt>
                <c:pt idx="4">
                  <c:v>2016</c:v>
                </c:pt>
                <c:pt idx="5">
                  <c:v>2016</c:v>
                </c:pt>
                <c:pt idx="6">
                  <c:v>2017</c:v>
                </c:pt>
                <c:pt idx="7">
                  <c:v>2017</c:v>
                </c:pt>
                <c:pt idx="8">
                  <c:v>2018</c:v>
                </c:pt>
                <c:pt idx="9">
                  <c:v>2018</c:v>
                </c:pt>
                <c:pt idx="10">
                  <c:v>2019</c:v>
                </c:pt>
                <c:pt idx="11">
                  <c:v>2019</c:v>
                </c:pt>
                <c:pt idx="12">
                  <c:v>2020</c:v>
                </c:pt>
                <c:pt idx="13">
                  <c:v>2020</c:v>
                </c:pt>
                <c:pt idx="14">
                  <c:v>2021</c:v>
                </c:pt>
                <c:pt idx="15">
                  <c:v>2021</c:v>
                </c:pt>
                <c:pt idx="16">
                  <c:v>2022</c:v>
                </c:pt>
                <c:pt idx="17">
                  <c:v>2022</c:v>
                </c:pt>
                <c:pt idx="18">
                  <c:v>2023</c:v>
                </c:pt>
                <c:pt idx="19">
                  <c:v>2024</c:v>
                </c:pt>
              </c:numCache>
            </c:numRef>
          </c:cat>
          <c:val>
            <c:numRef>
              <c:f>Sheet1!$B$2:$B$21</c:f>
              <c:numCache>
                <c:formatCode>General</c:formatCode>
                <c:ptCount val="20"/>
                <c:pt idx="0">
                  <c:v>219.3</c:v>
                </c:pt>
                <c:pt idx="1">
                  <c:v>249.1</c:v>
                </c:pt>
                <c:pt idx="2" formatCode="0.0">
                  <c:v>275</c:v>
                </c:pt>
                <c:pt idx="3">
                  <c:v>331.5</c:v>
                </c:pt>
                <c:pt idx="4">
                  <c:v>304.2</c:v>
                </c:pt>
                <c:pt idx="5" formatCode="0.0">
                  <c:v>332.5</c:v>
                </c:pt>
                <c:pt idx="6" formatCode="0.0">
                  <c:v>355.1</c:v>
                </c:pt>
                <c:pt idx="7">
                  <c:v>374.7</c:v>
                </c:pt>
                <c:pt idx="8" formatCode="0.0">
                  <c:v>382.8</c:v>
                </c:pt>
                <c:pt idx="9" formatCode="0.0">
                  <c:v>450</c:v>
                </c:pt>
                <c:pt idx="10" formatCode="0.0">
                  <c:v>481.5</c:v>
                </c:pt>
                <c:pt idx="11" formatCode="0.0">
                  <c:v>511.4</c:v>
                </c:pt>
                <c:pt idx="12" formatCode="0.0">
                  <c:v>509.4</c:v>
                </c:pt>
                <c:pt idx="13" formatCode="0.0">
                  <c:v>459.1</c:v>
                </c:pt>
                <c:pt idx="14" formatCode="0.0">
                  <c:v>481</c:v>
                </c:pt>
                <c:pt idx="15">
                  <c:v>542.79999999999995</c:v>
                </c:pt>
                <c:pt idx="16" formatCode="0.0">
                  <c:v>510</c:v>
                </c:pt>
                <c:pt idx="17" formatCode="0.0">
                  <c:v>650</c:v>
                </c:pt>
                <c:pt idx="18" formatCode="0.0">
                  <c:v>779</c:v>
                </c:pt>
                <c:pt idx="19" formatCode="0.0">
                  <c:v>933</c:v>
                </c:pt>
              </c:numCache>
            </c:numRef>
          </c:val>
          <c:extLst>
            <c:ext xmlns:c16="http://schemas.microsoft.com/office/drawing/2014/chart" uri="{C3380CC4-5D6E-409C-BE32-E72D297353CC}">
              <c16:uniqueId val="{0000001F-79D4-4E72-8B0E-CA69CA39461B}"/>
            </c:ext>
          </c:extLst>
        </c:ser>
        <c:ser>
          <c:idx val="1"/>
          <c:order val="1"/>
          <c:tx>
            <c:strRef>
              <c:f>Sheet1!$C$1</c:f>
              <c:strCache>
                <c:ptCount val="1"/>
                <c:pt idx="0">
                  <c:v>Series 2</c:v>
                </c:pt>
              </c:strCache>
            </c:strRef>
          </c:tx>
          <c:invertIfNegative val="0"/>
          <c:cat>
            <c:numRef>
              <c:f>Sheet1!$A$2:$A$21</c:f>
              <c:numCache>
                <c:formatCode>General</c:formatCode>
                <c:ptCount val="20"/>
                <c:pt idx="0">
                  <c:v>2013</c:v>
                </c:pt>
                <c:pt idx="1">
                  <c:v>2014</c:v>
                </c:pt>
                <c:pt idx="2">
                  <c:v>2015</c:v>
                </c:pt>
                <c:pt idx="3">
                  <c:v>2015</c:v>
                </c:pt>
                <c:pt idx="4">
                  <c:v>2016</c:v>
                </c:pt>
                <c:pt idx="5">
                  <c:v>2016</c:v>
                </c:pt>
                <c:pt idx="6">
                  <c:v>2017</c:v>
                </c:pt>
                <c:pt idx="7">
                  <c:v>2017</c:v>
                </c:pt>
                <c:pt idx="8">
                  <c:v>2018</c:v>
                </c:pt>
                <c:pt idx="9">
                  <c:v>2018</c:v>
                </c:pt>
                <c:pt idx="10">
                  <c:v>2019</c:v>
                </c:pt>
                <c:pt idx="11">
                  <c:v>2019</c:v>
                </c:pt>
                <c:pt idx="12">
                  <c:v>2020</c:v>
                </c:pt>
                <c:pt idx="13">
                  <c:v>2020</c:v>
                </c:pt>
                <c:pt idx="14">
                  <c:v>2021</c:v>
                </c:pt>
                <c:pt idx="15">
                  <c:v>2021</c:v>
                </c:pt>
                <c:pt idx="16">
                  <c:v>2022</c:v>
                </c:pt>
                <c:pt idx="17">
                  <c:v>2022</c:v>
                </c:pt>
                <c:pt idx="18">
                  <c:v>2023</c:v>
                </c:pt>
                <c:pt idx="19">
                  <c:v>2024</c:v>
                </c:pt>
              </c:numCache>
            </c:numRef>
          </c:cat>
          <c:val>
            <c:numRef>
              <c:f>Sheet1!$C$2:$C$21</c:f>
              <c:numCache>
                <c:formatCode>General</c:formatCode>
                <c:ptCount val="20"/>
              </c:numCache>
            </c:numRef>
          </c:val>
          <c:extLst>
            <c:ext xmlns:c16="http://schemas.microsoft.com/office/drawing/2014/chart" uri="{C3380CC4-5D6E-409C-BE32-E72D297353CC}">
              <c16:uniqueId val="{00000020-79D4-4E72-8B0E-CA69CA39461B}"/>
            </c:ext>
          </c:extLst>
        </c:ser>
        <c:dLbls>
          <c:showLegendKey val="0"/>
          <c:showVal val="0"/>
          <c:showCatName val="0"/>
          <c:showSerName val="0"/>
          <c:showPercent val="0"/>
          <c:showBubbleSize val="0"/>
        </c:dLbls>
        <c:gapWidth val="150"/>
        <c:overlap val="100"/>
        <c:axId val="3424256"/>
        <c:axId val="3425792"/>
      </c:barChart>
      <c:catAx>
        <c:axId val="3424256"/>
        <c:scaling>
          <c:orientation val="minMax"/>
        </c:scaling>
        <c:delete val="0"/>
        <c:axPos val="b"/>
        <c:numFmt formatCode="General" sourceLinked="1"/>
        <c:majorTickMark val="out"/>
        <c:minorTickMark val="none"/>
        <c:tickLblPos val="nextTo"/>
        <c:txPr>
          <a:bodyPr/>
          <a:lstStyle/>
          <a:p>
            <a:pPr>
              <a:defRPr sz="900" b="1"/>
            </a:pPr>
            <a:endParaRPr lang="en-US"/>
          </a:p>
        </c:txPr>
        <c:crossAx val="3425792"/>
        <c:crosses val="autoZero"/>
        <c:auto val="1"/>
        <c:lblAlgn val="ctr"/>
        <c:lblOffset val="100"/>
        <c:noMultiLvlLbl val="0"/>
      </c:catAx>
      <c:valAx>
        <c:axId val="3425792"/>
        <c:scaling>
          <c:orientation val="minMax"/>
        </c:scaling>
        <c:delete val="0"/>
        <c:axPos val="l"/>
        <c:majorGridlines/>
        <c:numFmt formatCode="General" sourceLinked="1"/>
        <c:majorTickMark val="out"/>
        <c:minorTickMark val="none"/>
        <c:tickLblPos val="nextTo"/>
        <c:crossAx val="3424256"/>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0.8779</cdr:x>
      <cdr:y>0.19561</cdr:y>
    </cdr:from>
    <cdr:to>
      <cdr:x>0.89888</cdr:x>
      <cdr:y>0.21203</cdr:y>
    </cdr:to>
    <cdr:cxnSp macro="">
      <cdr:nvCxnSpPr>
        <cdr:cNvPr id="8" name="Straight Arrow Connector 7">
          <a:extLst xmlns:a="http://schemas.openxmlformats.org/drawingml/2006/main">
            <a:ext uri="{FF2B5EF4-FFF2-40B4-BE49-F238E27FC236}">
              <a16:creationId xmlns:a16="http://schemas.microsoft.com/office/drawing/2014/main" id="{2E6C8597-C97F-4337-AB5D-9C18A035F44E}"/>
            </a:ext>
          </a:extLst>
        </cdr:cNvPr>
        <cdr:cNvCxnSpPr/>
      </cdr:nvCxnSpPr>
      <cdr:spPr>
        <a:xfrm xmlns:a="http://schemas.openxmlformats.org/drawingml/2006/main">
          <a:off x="9337808" y="1019137"/>
          <a:ext cx="223064" cy="85601"/>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0.07573</cdr:x>
      <cdr:y>0.19605</cdr:y>
    </cdr:from>
    <cdr:to>
      <cdr:x>0.96705</cdr:x>
      <cdr:y>0.54463</cdr:y>
    </cdr:to>
    <cdr:cxnSp macro="">
      <cdr:nvCxnSpPr>
        <cdr:cNvPr id="4" name="Straight Connector 3">
          <a:extLst xmlns:a="http://schemas.openxmlformats.org/drawingml/2006/main">
            <a:ext uri="{FF2B5EF4-FFF2-40B4-BE49-F238E27FC236}">
              <a16:creationId xmlns:a16="http://schemas.microsoft.com/office/drawing/2014/main" id="{823BC4A3-2031-4723-B135-B686612D6B3D}"/>
            </a:ext>
          </a:extLst>
        </cdr:cNvPr>
        <cdr:cNvCxnSpPr/>
      </cdr:nvCxnSpPr>
      <cdr:spPr>
        <a:xfrm xmlns:a="http://schemas.openxmlformats.org/drawingml/2006/main" flipV="1">
          <a:off x="805486" y="1021468"/>
          <a:ext cx="9480517" cy="1816149"/>
        </a:xfrm>
        <a:prstGeom xmlns:a="http://schemas.openxmlformats.org/drawingml/2006/main" prst="line">
          <a:avLst/>
        </a:prstGeom>
        <a:ln xmlns:a="http://schemas.openxmlformats.org/drawingml/2006/main" w="22225">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0.14591</cdr:x>
      <cdr:y>0.18598</cdr:y>
    </cdr:from>
    <cdr:to>
      <cdr:x>0.78908</cdr:x>
      <cdr:y>0.34759</cdr:y>
    </cdr:to>
    <cdr:cxnSp macro="">
      <cdr:nvCxnSpPr>
        <cdr:cNvPr id="3" name="Straight Connector 2">
          <a:extLst xmlns:a="http://schemas.openxmlformats.org/drawingml/2006/main">
            <a:ext uri="{FF2B5EF4-FFF2-40B4-BE49-F238E27FC236}">
              <a16:creationId xmlns:a16="http://schemas.microsoft.com/office/drawing/2014/main" id="{DC5FCD9D-7606-4CB2-A5C1-E877340AF26B}"/>
            </a:ext>
          </a:extLst>
        </cdr:cNvPr>
        <cdr:cNvCxnSpPr/>
      </cdr:nvCxnSpPr>
      <cdr:spPr>
        <a:xfrm xmlns:a="http://schemas.openxmlformats.org/drawingml/2006/main" flipV="1">
          <a:off x="1459769" y="980475"/>
          <a:ext cx="6434521" cy="851977"/>
        </a:xfrm>
        <a:prstGeom xmlns:a="http://schemas.openxmlformats.org/drawingml/2006/main" prst="line">
          <a:avLst/>
        </a:prstGeom>
        <a:ln xmlns:a="http://schemas.openxmlformats.org/drawingml/2006/main" w="22225">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0.52613</cdr:x>
      <cdr:y>0.11653</cdr:y>
    </cdr:from>
    <cdr:to>
      <cdr:x>0.52613</cdr:x>
      <cdr:y>0.2286</cdr:y>
    </cdr:to>
    <cdr:cxnSp macro="">
      <cdr:nvCxnSpPr>
        <cdr:cNvPr id="8" name="Straight Arrow Connector 7">
          <a:extLst xmlns:a="http://schemas.openxmlformats.org/drawingml/2006/main">
            <a:ext uri="{FF2B5EF4-FFF2-40B4-BE49-F238E27FC236}">
              <a16:creationId xmlns:a16="http://schemas.microsoft.com/office/drawing/2014/main" id="{14E7D349-4489-4B30-8034-01EAAA8D1D18}"/>
            </a:ext>
          </a:extLst>
        </cdr:cNvPr>
        <cdr:cNvCxnSpPr/>
      </cdr:nvCxnSpPr>
      <cdr:spPr>
        <a:xfrm xmlns:a="http://schemas.openxmlformats.org/drawingml/2006/main">
          <a:off x="5263565" y="614315"/>
          <a:ext cx="0" cy="590841"/>
        </a:xfrm>
        <a:prstGeom xmlns:a="http://schemas.openxmlformats.org/drawingml/2006/main" prst="straightConnector1">
          <a:avLst/>
        </a:prstGeom>
        <a:ln xmlns:a="http://schemas.openxmlformats.org/drawingml/2006/main" w="28575">
          <a:solidFill>
            <a:srgbClr val="00B0F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0.11713</cdr:x>
      <cdr:y>0.22436</cdr:y>
    </cdr:from>
    <cdr:to>
      <cdr:x>0.54917</cdr:x>
      <cdr:y>0.38565</cdr:y>
    </cdr:to>
    <cdr:cxnSp macro="">
      <cdr:nvCxnSpPr>
        <cdr:cNvPr id="4" name="Straight Connector 3">
          <a:extLst xmlns:a="http://schemas.openxmlformats.org/drawingml/2006/main">
            <a:ext uri="{FF2B5EF4-FFF2-40B4-BE49-F238E27FC236}">
              <a16:creationId xmlns:a16="http://schemas.microsoft.com/office/drawing/2014/main" id="{3768F158-ACA9-4157-9250-C4938B718FB8}"/>
            </a:ext>
          </a:extLst>
        </cdr:cNvPr>
        <cdr:cNvCxnSpPr/>
      </cdr:nvCxnSpPr>
      <cdr:spPr>
        <a:xfrm xmlns:a="http://schemas.openxmlformats.org/drawingml/2006/main" flipV="1">
          <a:off x="1171786" y="1182787"/>
          <a:ext cx="4322325" cy="850294"/>
        </a:xfrm>
        <a:prstGeom xmlns:a="http://schemas.openxmlformats.org/drawingml/2006/main" prst="line">
          <a:avLst/>
        </a:prstGeom>
        <a:ln xmlns:a="http://schemas.openxmlformats.org/drawingml/2006/main" w="22225">
          <a:solidFill>
            <a:srgbClr val="00B0F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0.64363</cdr:x>
      <cdr:y>0.11023</cdr:y>
    </cdr:from>
    <cdr:to>
      <cdr:x>0.69968</cdr:x>
      <cdr:y>0.21633</cdr:y>
    </cdr:to>
    <cdr:cxnSp macro="">
      <cdr:nvCxnSpPr>
        <cdr:cNvPr id="13" name="Straight Arrow Connector 12">
          <a:extLst xmlns:a="http://schemas.openxmlformats.org/drawingml/2006/main">
            <a:ext uri="{FF2B5EF4-FFF2-40B4-BE49-F238E27FC236}">
              <a16:creationId xmlns:a16="http://schemas.microsoft.com/office/drawing/2014/main" id="{86F485FE-18AD-4A13-8941-CCC428331460}"/>
            </a:ext>
          </a:extLst>
        </cdr:cNvPr>
        <cdr:cNvCxnSpPr/>
      </cdr:nvCxnSpPr>
      <cdr:spPr>
        <a:xfrm xmlns:a="http://schemas.openxmlformats.org/drawingml/2006/main" flipH="1">
          <a:off x="5676418" y="571185"/>
          <a:ext cx="494356" cy="549751"/>
        </a:xfrm>
        <a:prstGeom xmlns:a="http://schemas.openxmlformats.org/drawingml/2006/main" prst="straightConnector1">
          <a:avLst/>
        </a:prstGeom>
        <a:ln xmlns:a="http://schemas.openxmlformats.org/drawingml/2006/main" w="19050">
          <a:solidFill>
            <a:srgbClr val="C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0.83546</cdr:x>
      <cdr:y>0.34019</cdr:y>
    </cdr:from>
    <cdr:to>
      <cdr:x>0.8624</cdr:x>
      <cdr:y>0.46493</cdr:y>
    </cdr:to>
    <cdr:sp macro="" textlink="">
      <cdr:nvSpPr>
        <cdr:cNvPr id="12" name="TextBox 12">
          <a:extLst xmlns:a="http://schemas.openxmlformats.org/drawingml/2006/main">
            <a:ext uri="{FF2B5EF4-FFF2-40B4-BE49-F238E27FC236}">
              <a16:creationId xmlns:a16="http://schemas.microsoft.com/office/drawing/2014/main" id="{EBA598A3-EAB7-4D15-8B8E-2BBDD797A0B3}"/>
            </a:ext>
          </a:extLst>
        </cdr:cNvPr>
        <cdr:cNvSpPr txBox="1"/>
      </cdr:nvSpPr>
      <cdr:spPr>
        <a:xfrm xmlns:a="http://schemas.openxmlformats.org/drawingml/2006/main">
          <a:off x="7368240" y="1762729"/>
          <a:ext cx="237566"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b="1" dirty="0">
            <a:solidFill>
              <a:schemeClr val="accent6">
                <a:lumMod val="50000"/>
              </a:schemeClr>
            </a:solidFill>
          </a:endParaRPr>
        </a:p>
        <a:p xmlns:a="http://schemas.openxmlformats.org/drawingml/2006/main">
          <a:r>
            <a:rPr lang="en-US" b="1" dirty="0">
              <a:solidFill>
                <a:schemeClr val="accent6">
                  <a:lumMod val="50000"/>
                </a:schemeClr>
              </a:solidFill>
            </a:rPr>
            <a:t> </a:t>
          </a:r>
        </a:p>
      </cdr:txBody>
    </cdr:sp>
  </cdr:relSizeAnchor>
  <cdr:relSizeAnchor xmlns:cdr="http://schemas.openxmlformats.org/drawingml/2006/chartDrawing">
    <cdr:from>
      <cdr:x>0.89632</cdr:x>
      <cdr:y>0.46367</cdr:y>
    </cdr:from>
    <cdr:to>
      <cdr:x>1</cdr:x>
      <cdr:y>0.64014</cdr:y>
    </cdr:to>
    <cdr:sp macro="" textlink="">
      <cdr:nvSpPr>
        <cdr:cNvPr id="2" name="TextBox 1">
          <a:extLst xmlns:a="http://schemas.openxmlformats.org/drawingml/2006/main">
            <a:ext uri="{FF2B5EF4-FFF2-40B4-BE49-F238E27FC236}">
              <a16:creationId xmlns:a16="http://schemas.microsoft.com/office/drawing/2014/main" id="{B21424F6-0309-3411-4822-1BAED1334ECE}"/>
            </a:ext>
          </a:extLst>
        </cdr:cNvPr>
        <cdr:cNvSpPr txBox="1"/>
      </cdr:nvSpPr>
      <cdr:spPr>
        <a:xfrm xmlns:a="http://schemas.openxmlformats.org/drawingml/2006/main">
          <a:off x="8115187" y="240254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chemeClr val="accent6">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0.32406</cdr:x>
      <cdr:y>0.05547</cdr:y>
    </cdr:from>
    <cdr:to>
      <cdr:x>0.40818</cdr:x>
      <cdr:y>0.16358</cdr:y>
    </cdr:to>
    <cdr:sp macro="" textlink="">
      <cdr:nvSpPr>
        <cdr:cNvPr id="2" name="Oval 1"/>
        <cdr:cNvSpPr/>
      </cdr:nvSpPr>
      <cdr:spPr>
        <a:xfrm xmlns:a="http://schemas.openxmlformats.org/drawingml/2006/main">
          <a:off x="2642154" y="312785"/>
          <a:ext cx="685864" cy="609611"/>
        </a:xfrm>
        <a:prstGeom xmlns:a="http://schemas.openxmlformats.org/drawingml/2006/main" prst="ellipse">
          <a:avLst/>
        </a:prstGeom>
        <a:noFill xmlns:a="http://schemas.openxmlformats.org/drawingml/2006/main"/>
        <a:ln xmlns:a="http://schemas.openxmlformats.org/drawingml/2006/main">
          <a:solidFill>
            <a:schemeClr val="tx2">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0.46439</cdr:x>
      <cdr:y>0.73731</cdr:y>
    </cdr:from>
    <cdr:to>
      <cdr:x>0.54849</cdr:x>
      <cdr:y>0.84542</cdr:y>
    </cdr:to>
    <cdr:sp macro="" textlink="">
      <cdr:nvSpPr>
        <cdr:cNvPr id="3" name="Oval 2"/>
        <cdr:cNvSpPr/>
      </cdr:nvSpPr>
      <cdr:spPr>
        <a:xfrm xmlns:a="http://schemas.openxmlformats.org/drawingml/2006/main">
          <a:off x="3786373" y="4157539"/>
          <a:ext cx="685701" cy="609610"/>
        </a:xfrm>
        <a:prstGeom xmlns:a="http://schemas.openxmlformats.org/drawingml/2006/main" prst="ellipse">
          <a:avLst/>
        </a:prstGeom>
        <a:noFill xmlns:a="http://schemas.openxmlformats.org/drawingml/2006/main"/>
        <a:ln xmlns:a="http://schemas.openxmlformats.org/drawingml/2006/main">
          <a:solidFill>
            <a:schemeClr val="tx2">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0.06758</cdr:x>
      <cdr:y>0.93117</cdr:y>
    </cdr:from>
    <cdr:to>
      <cdr:x>0.47453</cdr:x>
      <cdr:y>0.98106</cdr:y>
    </cdr:to>
    <cdr:sp macro="" textlink="">
      <cdr:nvSpPr>
        <cdr:cNvPr id="4" name="Text Box 2">
          <a:extLst xmlns:a="http://schemas.openxmlformats.org/drawingml/2006/main">
            <a:ext uri="{FF2B5EF4-FFF2-40B4-BE49-F238E27FC236}">
              <a16:creationId xmlns:a16="http://schemas.microsoft.com/office/drawing/2014/main" id="{386C1250-7E1B-429C-9887-C72FBA9C6915}"/>
            </a:ext>
          </a:extLst>
        </cdr:cNvPr>
        <cdr:cNvSpPr txBox="1">
          <a:spLocks xmlns:a="http://schemas.openxmlformats.org/drawingml/2006/main" noChangeArrowheads="1"/>
        </cdr:cNvSpPr>
      </cdr:nvSpPr>
      <cdr:spPr bwMode="auto">
        <a:xfrm xmlns:a="http://schemas.openxmlformats.org/drawingml/2006/main">
          <a:off x="551037" y="5250673"/>
          <a:ext cx="3317998" cy="281354"/>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15000"/>
            </a:lnSpc>
            <a:spcAft>
              <a:spcPts val="1000"/>
            </a:spcAft>
          </a:pPr>
          <a:r>
            <a:rPr lang="en-US" sz="1100" b="1" dirty="0">
              <a:solidFill>
                <a:srgbClr val="50565C"/>
              </a:solidFill>
              <a:latin typeface="Calibri"/>
              <a:ea typeface="Calibri"/>
              <a:cs typeface="Times New Roman"/>
            </a:rPr>
            <a:t> Axis: Year</a:t>
          </a:r>
          <a:endParaRPr lang="en-US" sz="1100" b="1" dirty="0">
            <a:solidFill>
              <a:srgbClr val="000000"/>
            </a:solidFill>
            <a:latin typeface="Calibri"/>
            <a:ea typeface="Calibri"/>
            <a:cs typeface="Times New Roman"/>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0.67171</cdr:x>
      <cdr:y>0.13096</cdr:y>
    </cdr:from>
    <cdr:to>
      <cdr:x>0.67171</cdr:x>
      <cdr:y>0.3549</cdr:y>
    </cdr:to>
    <cdr:cxnSp macro="">
      <cdr:nvCxnSpPr>
        <cdr:cNvPr id="8" name="Straight Arrow Connector 7">
          <a:extLst xmlns:a="http://schemas.openxmlformats.org/drawingml/2006/main">
            <a:ext uri="{FF2B5EF4-FFF2-40B4-BE49-F238E27FC236}">
              <a16:creationId xmlns:a16="http://schemas.microsoft.com/office/drawing/2014/main" id="{2E6C8597-C97F-4337-AB5D-9C18A035F44E}"/>
            </a:ext>
          </a:extLst>
        </cdr:cNvPr>
        <cdr:cNvCxnSpPr/>
      </cdr:nvCxnSpPr>
      <cdr:spPr>
        <a:xfrm xmlns:a="http://schemas.openxmlformats.org/drawingml/2006/main">
          <a:off x="5425520" y="682345"/>
          <a:ext cx="0" cy="1166725"/>
        </a:xfrm>
        <a:prstGeom xmlns:a="http://schemas.openxmlformats.org/drawingml/2006/main" prst="straightConnector1">
          <a:avLst/>
        </a:prstGeom>
        <a:ln xmlns:a="http://schemas.openxmlformats.org/drawingml/2006/main" w="1905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0.08171</cdr:x>
      <cdr:y>0.2733</cdr:y>
    </cdr:from>
    <cdr:to>
      <cdr:x>0.98488</cdr:x>
      <cdr:y>0.54137</cdr:y>
    </cdr:to>
    <cdr:cxnSp macro="">
      <cdr:nvCxnSpPr>
        <cdr:cNvPr id="4" name="Straight Connector 3">
          <a:extLst xmlns:a="http://schemas.openxmlformats.org/drawingml/2006/main">
            <a:ext uri="{FF2B5EF4-FFF2-40B4-BE49-F238E27FC236}">
              <a16:creationId xmlns:a16="http://schemas.microsoft.com/office/drawing/2014/main" id="{823BC4A3-2031-4723-B135-B686612D6B3D}"/>
            </a:ext>
          </a:extLst>
        </cdr:cNvPr>
        <cdr:cNvCxnSpPr/>
      </cdr:nvCxnSpPr>
      <cdr:spPr>
        <a:xfrm xmlns:a="http://schemas.openxmlformats.org/drawingml/2006/main" flipV="1">
          <a:off x="659967" y="1423919"/>
          <a:ext cx="7295104" cy="1396721"/>
        </a:xfrm>
        <a:prstGeom xmlns:a="http://schemas.openxmlformats.org/drawingml/2006/main" prst="line">
          <a:avLst/>
        </a:prstGeom>
        <a:ln xmlns:a="http://schemas.openxmlformats.org/drawingml/2006/main" w="28575">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11/13/2023</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11/13/2023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314798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283450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407142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40</a:t>
            </a:fld>
            <a:endParaRPr lang="en-US" noProof="0" dirty="0"/>
          </a:p>
        </p:txBody>
      </p:sp>
    </p:spTree>
    <p:extLst>
      <p:ext uri="{BB962C8B-B14F-4D97-AF65-F5344CB8AC3E}">
        <p14:creationId xmlns:p14="http://schemas.microsoft.com/office/powerpoint/2010/main" val="354440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41</a:t>
            </a:fld>
            <a:endParaRPr lang="en-US" noProof="0" dirty="0"/>
          </a:p>
        </p:txBody>
      </p:sp>
    </p:spTree>
    <p:extLst>
      <p:ext uri="{BB962C8B-B14F-4D97-AF65-F5344CB8AC3E}">
        <p14:creationId xmlns:p14="http://schemas.microsoft.com/office/powerpoint/2010/main" val="404226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2743200" y="1219200"/>
            <a:ext cx="6705599" cy="1741838"/>
          </a:xfrm>
        </p:spPr>
        <p:txBody>
          <a:bodyPr anchor="t">
            <a:noAutofit/>
          </a:bodyPr>
          <a:lstStyle>
            <a:lvl1pPr algn="ctr">
              <a:defRPr lang="en-US" sz="4400" kern="1200" cap="all" spc="100" baseline="0" dirty="0">
                <a:solidFill>
                  <a:schemeClr val="bg1"/>
                </a:solidFill>
                <a:latin typeface="+mn-lt"/>
                <a:ea typeface="+mj-ea"/>
                <a:cs typeface="+mj-cs"/>
              </a:defRPr>
            </a:lvl1pPr>
          </a:lstStyle>
          <a:p>
            <a:r>
              <a:rPr lang="en-US" dirty="0"/>
              <a:t>Click to edit Master title style</a:t>
            </a:r>
          </a:p>
        </p:txBody>
      </p:sp>
      <p:sp>
        <p:nvSpPr>
          <p:cNvPr id="3" name="Subtitle 2"/>
          <p:cNvSpPr>
            <a:spLocks noGrp="1"/>
          </p:cNvSpPr>
          <p:nvPr>
            <p:ph type="subTitle" idx="1"/>
          </p:nvPr>
        </p:nvSpPr>
        <p:spPr>
          <a:xfrm>
            <a:off x="4059706" y="3165443"/>
            <a:ext cx="4072586" cy="1254157"/>
          </a:xfrm>
        </p:spPr>
        <p:txBody>
          <a:bodyPr lIns="91440" rIns="91440" anchor="t">
            <a:normAutofit/>
          </a:bodyPr>
          <a:lstStyle>
            <a:lvl1pPr marL="0" indent="0" algn="ctr">
              <a:lnSpc>
                <a:spcPct val="100000"/>
              </a:lnSpc>
              <a:spcBef>
                <a:spcPts val="0"/>
              </a:spcBef>
              <a:buNone/>
              <a:defRPr lang="en-US" sz="2000" kern="1200" dirty="0">
                <a:solidFill>
                  <a:schemeClr val="bg2"/>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Subtitle 2">
            <a:extLst>
              <a:ext uri="{FF2B5EF4-FFF2-40B4-BE49-F238E27FC236}">
                <a16:creationId xmlns:a16="http://schemas.microsoft.com/office/drawing/2014/main" id="{8B1A93D8-4ACE-E6EB-16AC-02F52D8F5A83}"/>
              </a:ext>
            </a:extLst>
          </p:cNvPr>
          <p:cNvSpPr txBox="1">
            <a:spLocks/>
          </p:cNvSpPr>
          <p:nvPr userDrawn="1"/>
        </p:nvSpPr>
        <p:spPr>
          <a:xfrm>
            <a:off x="4080814" y="4582762"/>
            <a:ext cx="4072586" cy="1056038"/>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0"/>
              </a:spcBef>
              <a:spcAft>
                <a:spcPts val="200"/>
              </a:spcAft>
              <a:buClr>
                <a:schemeClr val="accent1"/>
              </a:buClr>
              <a:buSzPct val="100000"/>
              <a:buFont typeface="Arial" panose="020B0604020202020204" pitchFamily="34" charset="0"/>
              <a:buNone/>
              <a:defRPr lang="en-US" sz="2000" kern="1200" dirty="0">
                <a:solidFill>
                  <a:schemeClr val="bg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accent2"/>
                </a:solidFill>
                <a:latin typeface="Trade Gothic Next" panose="020B0503040303020004" pitchFamily="34" charset="0"/>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accent3"/>
                </a:solidFill>
                <a:latin typeface="Trade Gothic Next" panose="020B0503040303020004" pitchFamily="34" charset="0"/>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accent5"/>
                </a:solidFill>
                <a:latin typeface="Trade Gothic Next" panose="020B0503040303020004" pitchFamily="34" charset="0"/>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accent4"/>
                </a:solidFill>
                <a:latin typeface="Trade Gothic Next" panose="020B0503040303020004" pitchFamily="34" charset="0"/>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dirty="0"/>
              <a:t>Click to edit Master subtitle style</a:t>
            </a:r>
          </a:p>
        </p:txBody>
      </p:sp>
    </p:spTree>
    <p:extLst>
      <p:ext uri="{BB962C8B-B14F-4D97-AF65-F5344CB8AC3E}">
        <p14:creationId xmlns:p14="http://schemas.microsoft.com/office/powerpoint/2010/main" val="376643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1">
                <a:latin typeface="+mn-lt"/>
              </a:defRPr>
            </a:lvl1pPr>
          </a:lstStyle>
          <a:p>
            <a:r>
              <a:rPr lang="en-US" noProof="0" dirty="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592910"/>
            <a:ext cx="3474720" cy="3313003"/>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933332"/>
            <a:ext cx="3474720" cy="424732"/>
          </a:xfrm>
          <a:noFill/>
        </p:spPr>
        <p:txBody>
          <a:bodyPr wrap="square" lIns="91440" rIns="91440">
            <a:noAutofit/>
          </a:bodyPr>
          <a:lstStyle>
            <a:lvl1pPr marL="0" indent="0">
              <a:buNone/>
              <a:defRPr sz="2400" b="1">
                <a:solidFill>
                  <a:schemeClr val="accent3">
                    <a:lumMod val="75000"/>
                  </a:schemeClr>
                </a:solidFill>
              </a:defRPr>
            </a:lvl1pPr>
          </a:lstStyle>
          <a:p>
            <a:pPr lvl="0"/>
            <a:r>
              <a:rPr lang="en-US" noProof="0" dirty="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2592910"/>
            <a:ext cx="3474720" cy="3313003"/>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1933332"/>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2592910"/>
            <a:ext cx="3474720" cy="3313003"/>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1933332"/>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4" name="Slide Number Placeholder 3">
            <a:extLst>
              <a:ext uri="{FF2B5EF4-FFF2-40B4-BE49-F238E27FC236}">
                <a16:creationId xmlns:a16="http://schemas.microsoft.com/office/drawing/2014/main" id="{63A030EC-A0F1-40C6-80BB-EA38D28A662C}"/>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4A2FF0F2-7574-491D-800A-719BAC00B15E}" type="slidenum">
              <a:rPr lang="en-US" sz="1400" b="1" smtClean="0">
                <a:solidFill>
                  <a:schemeClr val="bg2">
                    <a:lumMod val="75000"/>
                  </a:schemeClr>
                </a:solidFill>
              </a:rPr>
              <a:pPr algn="r"/>
              <a:t>‹#›</a:t>
            </a:fld>
            <a:endParaRPr lang="en-US" b="1" dirty="0">
              <a:solidFill>
                <a:schemeClr val="bg2">
                  <a:lumMod val="75000"/>
                </a:schemeClr>
              </a:solidFill>
            </a:endParaRPr>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ubtitle Content and half Image_Top shap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1">
                <a:latin typeface="+mn-lt"/>
              </a:defRPr>
            </a:lvl1pPr>
          </a:lstStyle>
          <a:p>
            <a:r>
              <a:rPr lang="en-US" noProof="0" dirty="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accent3">
                    <a:lumMod val="75000"/>
                  </a:schemeClr>
                </a:solidFill>
              </a:defRPr>
            </a:lvl1pPr>
          </a:lstStyle>
          <a:p>
            <a:pPr lvl="0"/>
            <a:r>
              <a:rPr lang="en-US" noProof="0" dirty="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3">
            <a:extLst>
              <a:ext uri="{FF2B5EF4-FFF2-40B4-BE49-F238E27FC236}">
                <a16:creationId xmlns:a16="http://schemas.microsoft.com/office/drawing/2014/main" id="{898288E0-553F-4584-B8FF-4AF56DC19764}"/>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4A2FF0F2-7574-491D-800A-719BAC00B15E}" type="slidenum">
              <a:rPr lang="en-US" sz="1400" b="1" smtClean="0">
                <a:solidFill>
                  <a:schemeClr val="bg2">
                    <a:lumMod val="75000"/>
                  </a:schemeClr>
                </a:solidFill>
              </a:rPr>
              <a:pPr algn="r"/>
              <a:t>‹#›</a:t>
            </a:fld>
            <a:endParaRPr lang="en-US" b="1" dirty="0">
              <a:solidFill>
                <a:schemeClr val="bg2">
                  <a:lumMod val="75000"/>
                </a:schemeClr>
              </a:solidFill>
            </a:endParaRPr>
          </a:p>
        </p:txBody>
      </p:sp>
      <p:sp>
        <p:nvSpPr>
          <p:cNvPr id="4" name="TextBox 3">
            <a:extLst>
              <a:ext uri="{FF2B5EF4-FFF2-40B4-BE49-F238E27FC236}">
                <a16:creationId xmlns:a16="http://schemas.microsoft.com/office/drawing/2014/main" id="{182A9504-2AFE-2DE7-D0D4-E8CA5398F601}"/>
              </a:ext>
            </a:extLst>
          </p:cNvPr>
          <p:cNvSpPr txBox="1"/>
          <p:nvPr userDrawn="1"/>
        </p:nvSpPr>
        <p:spPr>
          <a:xfrm>
            <a:off x="3024554" y="3117334"/>
            <a:ext cx="6111630" cy="369332"/>
          </a:xfrm>
          <a:prstGeom prst="rect">
            <a:avLst/>
          </a:prstGeom>
          <a:noFill/>
        </p:spPr>
        <p:txBody>
          <a:bodyPr wrap="square">
            <a:spAutoFit/>
          </a:bodyPr>
          <a:lstStyle/>
          <a:p>
            <a:fld id="{4A2FF0F2-7574-491D-800A-719BAC00B15E}" type="slidenum">
              <a:rPr lang="en-US" b="1" smtClean="0">
                <a:solidFill>
                  <a:schemeClr val="accent5"/>
                </a:solidFill>
              </a:rPr>
              <a:pPr/>
              <a:t>‹#›</a:t>
            </a:fld>
            <a:endParaRPr lang="en-US" dirty="0"/>
          </a:p>
        </p:txBody>
      </p:sp>
    </p:spTree>
    <p:extLst>
      <p:ext uri="{BB962C8B-B14F-4D97-AF65-F5344CB8AC3E}">
        <p14:creationId xmlns:p14="http://schemas.microsoft.com/office/powerpoint/2010/main" val="298898526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1">
                <a:latin typeface="+mn-lt"/>
              </a:defRPr>
            </a:lvl1pPr>
          </a:lstStyle>
          <a:p>
            <a:r>
              <a:rPr lang="en-US" noProof="0" dirty="0"/>
              <a:t>Click to edit Master title style</a:t>
            </a:r>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dirty="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dirty="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dirty="0"/>
              <a:t>Add Text </a:t>
            </a:r>
          </a:p>
        </p:txBody>
      </p:sp>
      <p:sp>
        <p:nvSpPr>
          <p:cNvPr id="21" name="Freeform: Shape 20">
            <a:extLst>
              <a:ext uri="{FF2B5EF4-FFF2-40B4-BE49-F238E27FC236}">
                <a16:creationId xmlns:a16="http://schemas.microsoft.com/office/drawing/2014/main" id="{88791B93-B457-4277-BCA2-4A113D89A076}"/>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Slide Number Placeholder 3">
            <a:extLst>
              <a:ext uri="{FF2B5EF4-FFF2-40B4-BE49-F238E27FC236}">
                <a16:creationId xmlns:a16="http://schemas.microsoft.com/office/drawing/2014/main" id="{974E8C25-D4D0-46C6-A76D-5534C3F39121}"/>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F117C22A-DE4F-4912-A470-E3DBC1987589}" type="slidenum">
              <a:rPr lang="en-US" sz="1400" b="1" smtClean="0">
                <a:solidFill>
                  <a:schemeClr val="bg2">
                    <a:lumMod val="75000"/>
                  </a:schemeClr>
                </a:solidFill>
              </a:rPr>
              <a:pPr algn="r"/>
              <a:t>‹#›</a:t>
            </a:fld>
            <a:endParaRPr lang="en-US" b="1" dirty="0">
              <a:solidFill>
                <a:schemeClr val="bg2">
                  <a:lumMod val="75000"/>
                </a:schemeClr>
              </a:solidFill>
            </a:endParaRP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l">
              <a:defRPr sz="5000" spc="200" baseline="0">
                <a:solidFill>
                  <a:schemeClr val="accent2">
                    <a:lumMod val="75000"/>
                  </a:schemeClr>
                </a:solidFill>
                <a:latin typeface="+mn-lt"/>
              </a:defRPr>
            </a:lvl1pPr>
          </a:lstStyle>
          <a:p>
            <a:r>
              <a:rPr lang="en-US" dirty="0"/>
              <a:t>Click to edit Master title style</a:t>
            </a:r>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l">
              <a:lnSpc>
                <a:spcPct val="100000"/>
              </a:lnSpc>
              <a:spcBef>
                <a:spcPts val="0"/>
              </a:spcBef>
              <a:spcAft>
                <a:spcPts val="0"/>
              </a:spcAft>
              <a:buNone/>
              <a:defRPr sz="2400">
                <a:solidFill>
                  <a:schemeClr val="tx1">
                    <a:lumMod val="95000"/>
                    <a:lumOff val="5000"/>
                  </a:schemeClr>
                </a:solidFill>
                <a:latin typeface="Trade Gothic Next" panose="020B0503040303020004" pitchFamily="3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lumMod val="75000"/>
            </a:schemeClr>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hasCustomPrompt="1"/>
          </p:nvPr>
        </p:nvSpPr>
        <p:spPr>
          <a:xfrm>
            <a:off x="781049" y="990600"/>
            <a:ext cx="9144000" cy="2590800"/>
          </a:xfrm>
          <a:noFill/>
        </p:spPr>
        <p:txBody>
          <a:bodyPr anchor="t">
            <a:normAutofit/>
          </a:bodyPr>
          <a:lstStyle>
            <a:lvl1pPr algn="l">
              <a:defRPr sz="6000" cap="none">
                <a:solidFill>
                  <a:schemeClr val="bg1"/>
                </a:solidFill>
                <a:latin typeface="+mn-lt"/>
              </a:defRPr>
            </a:lvl1pPr>
          </a:lstStyle>
          <a:p>
            <a:r>
              <a:rPr lang="en-US" dirty="0"/>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273548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hasCustomPrompt="1"/>
          </p:nvPr>
        </p:nvSpPr>
        <p:spPr>
          <a:xfrm>
            <a:off x="781049" y="990600"/>
            <a:ext cx="9144000" cy="2590800"/>
          </a:xfrm>
          <a:noFill/>
        </p:spPr>
        <p:txBody>
          <a:bodyPr anchor="t">
            <a:normAutofit/>
          </a:bodyPr>
          <a:lstStyle>
            <a:lvl1pPr algn="l">
              <a:defRPr sz="6000" b="1" cap="none">
                <a:solidFill>
                  <a:schemeClr val="bg1"/>
                </a:solidFill>
                <a:latin typeface="+mn-lt"/>
              </a:defRPr>
            </a:lvl1pPr>
          </a:lstStyle>
          <a:p>
            <a:r>
              <a:rPr lang="en-US" dirty="0"/>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931107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hasCustomPrompt="1"/>
          </p:nvPr>
        </p:nvSpPr>
        <p:spPr>
          <a:xfrm>
            <a:off x="781049" y="990600"/>
            <a:ext cx="9144000" cy="2590800"/>
          </a:xfrm>
          <a:noFill/>
        </p:spPr>
        <p:txBody>
          <a:bodyPr anchor="t">
            <a:normAutofit/>
          </a:bodyPr>
          <a:lstStyle>
            <a:lvl1pPr algn="l">
              <a:defRPr sz="6000" cap="none">
                <a:solidFill>
                  <a:schemeClr val="bg1"/>
                </a:solidFill>
                <a:latin typeface="+mn-lt"/>
              </a:defRPr>
            </a:lvl1pPr>
          </a:lstStyle>
          <a:p>
            <a:r>
              <a:rPr lang="en-US" dirty="0"/>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0636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3">
              <a:lumMod val="75000"/>
            </a:schemeClr>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hasCustomPrompt="1"/>
          </p:nvPr>
        </p:nvSpPr>
        <p:spPr>
          <a:xfrm>
            <a:off x="781049" y="990600"/>
            <a:ext cx="9144000" cy="2590800"/>
          </a:xfrm>
          <a:noFill/>
        </p:spPr>
        <p:txBody>
          <a:bodyPr anchor="t">
            <a:normAutofit/>
          </a:bodyPr>
          <a:lstStyle>
            <a:lvl1pPr algn="l">
              <a:defRPr sz="6000" cap="none">
                <a:solidFill>
                  <a:schemeClr val="bg1"/>
                </a:solidFill>
                <a:latin typeface="+mn-lt"/>
              </a:defRPr>
            </a:lvl1pPr>
          </a:lstStyle>
          <a:p>
            <a:r>
              <a:rPr lang="en-US" dirty="0"/>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643891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1">
                <a:latin typeface="+mn-lt"/>
              </a:defRPr>
            </a:lvl1pPr>
          </a:lstStyle>
          <a:p>
            <a:r>
              <a:rPr lang="en-US" noProof="0" dirty="0"/>
              <a:t>Click to edit Master title style</a:t>
            </a:r>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Slide Number Placeholder 3">
            <a:extLst>
              <a:ext uri="{FF2B5EF4-FFF2-40B4-BE49-F238E27FC236}">
                <a16:creationId xmlns:a16="http://schemas.microsoft.com/office/drawing/2014/main" id="{6A9CC8C3-B57B-484B-BD0F-EA79BC05A0DA}"/>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4A2FF0F2-7574-491D-800A-719BAC00B15E}" type="slidenum">
              <a:rPr lang="en-US" sz="1400" b="1" smtClean="0">
                <a:solidFill>
                  <a:schemeClr val="bg2">
                    <a:lumMod val="75000"/>
                  </a:schemeClr>
                </a:solidFill>
              </a:rPr>
              <a:pPr algn="r"/>
              <a:t>‹#›</a:t>
            </a:fld>
            <a:endParaRPr lang="en-US" b="1" dirty="0">
              <a:solidFill>
                <a:schemeClr val="bg2">
                  <a:lumMod val="75000"/>
                </a:schemeClr>
              </a:solidFill>
            </a:endParaRPr>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1">
                <a:latin typeface="+mn-lt"/>
              </a:defRPr>
            </a:lvl1pPr>
          </a:lstStyle>
          <a:p>
            <a:r>
              <a:rPr lang="en-US" noProof="0" dirty="0"/>
              <a:t>Click to edit Master title style</a:t>
            </a:r>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Slide Number Placeholder 3">
            <a:extLst>
              <a:ext uri="{FF2B5EF4-FFF2-40B4-BE49-F238E27FC236}">
                <a16:creationId xmlns:a16="http://schemas.microsoft.com/office/drawing/2014/main" id="{EAB700EB-67DD-4C83-80BC-0B601CD58FB0}"/>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4A2FF0F2-7574-491D-800A-719BAC00B15E}" type="slidenum">
              <a:rPr lang="en-US" sz="1400" b="1" smtClean="0">
                <a:solidFill>
                  <a:schemeClr val="bg2">
                    <a:lumMod val="75000"/>
                  </a:schemeClr>
                </a:solidFill>
              </a:rPr>
              <a:pPr algn="r"/>
              <a:t>‹#›</a:t>
            </a:fld>
            <a:endParaRPr lang="en-US" b="1" dirty="0">
              <a:solidFill>
                <a:schemeClr val="bg2">
                  <a:lumMod val="75000"/>
                </a:schemeClr>
              </a:solidFill>
            </a:endParaRPr>
          </a:p>
        </p:txBody>
      </p:sp>
    </p:spTree>
    <p:extLst>
      <p:ext uri="{BB962C8B-B14F-4D97-AF65-F5344CB8AC3E}">
        <p14:creationId xmlns:p14="http://schemas.microsoft.com/office/powerpoint/2010/main" val="287091550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1106150" cy="722576"/>
          </a:xfrm>
        </p:spPr>
        <p:txBody>
          <a:bodyPr anchor="t">
            <a:normAutofit/>
          </a:bodyPr>
          <a:lstStyle>
            <a:lvl1pPr>
              <a:lnSpc>
                <a:spcPct val="100000"/>
              </a:lnSpc>
              <a:defRPr sz="4000" b="1">
                <a:latin typeface="+mn-lt"/>
              </a:defRPr>
            </a:lvl1pPr>
          </a:lstStyle>
          <a:p>
            <a:r>
              <a:rPr lang="en-US" noProof="0" dirty="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057400"/>
            <a:ext cx="11106150" cy="4270248"/>
          </a:xfrm>
        </p:spPr>
        <p:txBody>
          <a:bodyPr lIns="91440" rIns="91440"/>
          <a:lstStyle>
            <a:lvl1pPr>
              <a:defRPr sz="3000"/>
            </a:lvl1pPr>
            <a:lvl2pPr>
              <a:defRPr sz="2500"/>
            </a:lvl2pPr>
            <a:lvl3pPr>
              <a:defRPr sz="2000"/>
            </a:lvl3pPr>
            <a:lvl4pPr>
              <a:defRPr sz="1800"/>
            </a:lvl4pPr>
            <a:lvl5pPr>
              <a:defRPr sz="1600">
                <a:solidFill>
                  <a:schemeClr val="bg2">
                    <a:lumMod val="10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Rectangle 11">
            <a:extLst>
              <a:ext uri="{FF2B5EF4-FFF2-40B4-BE49-F238E27FC236}">
                <a16:creationId xmlns:a16="http://schemas.microsoft.com/office/drawing/2014/main" id="{F19E0A85-90C3-4258-9F6B-EEA6EE4A4D3E}"/>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D502FEDE-8353-47CE-B225-6E423508D55D}"/>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3">
            <a:extLst>
              <a:ext uri="{FF2B5EF4-FFF2-40B4-BE49-F238E27FC236}">
                <a16:creationId xmlns:a16="http://schemas.microsoft.com/office/drawing/2014/main" id="{865228B3-841D-45C7-B023-7E7B0C8A5913}"/>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F117C22A-DE4F-4912-A470-E3DBC1987589}" type="slidenum">
              <a:rPr lang="en-US" sz="1400" b="1" smtClean="0">
                <a:solidFill>
                  <a:schemeClr val="bg2">
                    <a:lumMod val="75000"/>
                  </a:schemeClr>
                </a:solidFill>
              </a:rPr>
              <a:pPr algn="r"/>
              <a:t>‹#›</a:t>
            </a:fld>
            <a:endParaRPr lang="en-US" b="1" dirty="0">
              <a:solidFill>
                <a:schemeClr val="bg2">
                  <a:lumMod val="75000"/>
                </a:schemeClr>
              </a:solidFill>
            </a:endParaRPr>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1">
                <a:latin typeface="+mn-lt"/>
              </a:defRPr>
            </a:lvl1pPr>
          </a:lstStyle>
          <a:p>
            <a:r>
              <a:rPr lang="en-US" noProof="0" dirty="0"/>
              <a:t>Click to edit Master title style</a:t>
            </a:r>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Slide Number Placeholder 3">
            <a:extLst>
              <a:ext uri="{FF2B5EF4-FFF2-40B4-BE49-F238E27FC236}">
                <a16:creationId xmlns:a16="http://schemas.microsoft.com/office/drawing/2014/main" id="{55138D7D-22DA-44B9-82DB-7576D1969E90}"/>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4A2FF0F2-7574-491D-800A-719BAC00B15E}" type="slidenum">
              <a:rPr lang="en-US" b="1" smtClean="0">
                <a:solidFill>
                  <a:schemeClr val="accent5"/>
                </a:solidFill>
              </a:rPr>
              <a:pPr algn="r"/>
              <a:t>‹#›</a:t>
            </a:fld>
            <a:endParaRPr lang="en-US" b="1" dirty="0">
              <a:solidFill>
                <a:schemeClr val="accent5"/>
              </a:solidFill>
            </a:endParaRPr>
          </a:p>
        </p:txBody>
      </p:sp>
    </p:spTree>
    <p:extLst>
      <p:ext uri="{BB962C8B-B14F-4D97-AF65-F5344CB8AC3E}">
        <p14:creationId xmlns:p14="http://schemas.microsoft.com/office/powerpoint/2010/main" val="375875512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295400"/>
            <a:ext cx="5864382" cy="2275238"/>
          </a:xfrm>
        </p:spPr>
        <p:txBody>
          <a:bodyPr anchor="ctr">
            <a:normAutofit/>
          </a:bodyPr>
          <a:lstStyle>
            <a:lvl1pPr algn="ctr">
              <a:defRPr lang="en-US" sz="5000" kern="1200" cap="none" spc="100" baseline="0" dirty="0">
                <a:solidFill>
                  <a:schemeClr val="bg2"/>
                </a:solidFill>
                <a:latin typeface="+mn-lt"/>
                <a:ea typeface="+mj-ea"/>
                <a:cs typeface="+mj-cs"/>
              </a:defRPr>
            </a:lvl1pPr>
          </a:lstStyle>
          <a:p>
            <a:r>
              <a:rPr lang="en-US" dirty="0"/>
              <a:t>Thank You!</a:t>
            </a:r>
            <a:br>
              <a:rPr lang="en-US" dirty="0"/>
            </a:br>
            <a:br>
              <a:rPr lang="en-US" dirty="0"/>
            </a:br>
            <a:r>
              <a:rPr lang="en-US" dirty="0"/>
              <a:t>Questions?</a:t>
            </a:r>
          </a:p>
        </p:txBody>
      </p:sp>
      <p:sp>
        <p:nvSpPr>
          <p:cNvPr id="6" name="Title 1">
            <a:extLst>
              <a:ext uri="{FF2B5EF4-FFF2-40B4-BE49-F238E27FC236}">
                <a16:creationId xmlns:a16="http://schemas.microsoft.com/office/drawing/2014/main" id="{DF30A404-99C1-4059-9C5C-B6F4054E4315}"/>
              </a:ext>
            </a:extLst>
          </p:cNvPr>
          <p:cNvSpPr txBox="1">
            <a:spLocks/>
          </p:cNvSpPr>
          <p:nvPr userDrawn="1"/>
        </p:nvSpPr>
        <p:spPr>
          <a:xfrm>
            <a:off x="3163810" y="5562600"/>
            <a:ext cx="5864382" cy="462581"/>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lang="en-US" sz="5000" kern="1200" cap="none" spc="100" baseline="0" dirty="0">
                <a:solidFill>
                  <a:schemeClr val="bg1"/>
                </a:solidFill>
                <a:latin typeface="+mn-lt"/>
                <a:ea typeface="+mj-ea"/>
                <a:cs typeface="+mj-cs"/>
              </a:defRPr>
            </a:lvl1pPr>
          </a:lstStyle>
          <a:p>
            <a:r>
              <a:rPr lang="en-US" sz="2800" dirty="0">
                <a:solidFill>
                  <a:schemeClr val="bg1"/>
                </a:solidFill>
              </a:rPr>
              <a:t>www.insulation.org</a:t>
            </a:r>
          </a:p>
        </p:txBody>
      </p:sp>
      <p:sp>
        <p:nvSpPr>
          <p:cNvPr id="3" name="Title 1">
            <a:extLst>
              <a:ext uri="{FF2B5EF4-FFF2-40B4-BE49-F238E27FC236}">
                <a16:creationId xmlns:a16="http://schemas.microsoft.com/office/drawing/2014/main" id="{3EE01D6B-0673-8420-88C3-4C68C7A35EEA}"/>
              </a:ext>
            </a:extLst>
          </p:cNvPr>
          <p:cNvSpPr txBox="1">
            <a:spLocks/>
          </p:cNvSpPr>
          <p:nvPr userDrawn="1"/>
        </p:nvSpPr>
        <p:spPr>
          <a:xfrm>
            <a:off x="3244291" y="3548712"/>
            <a:ext cx="5864382" cy="22752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5000" kern="1200" cap="none" spc="100" baseline="0" dirty="0">
                <a:solidFill>
                  <a:schemeClr val="bg2">
                    <a:lumMod val="90000"/>
                  </a:schemeClr>
                </a:solidFill>
                <a:latin typeface="+mn-lt"/>
                <a:ea typeface="+mj-ea"/>
                <a:cs typeface="+mj-cs"/>
              </a:defRPr>
            </a:lvl1pPr>
          </a:lstStyle>
          <a:p>
            <a:endParaRPr lang="en-US" sz="4000" dirty="0"/>
          </a:p>
        </p:txBody>
      </p:sp>
    </p:spTree>
    <p:extLst>
      <p:ext uri="{BB962C8B-B14F-4D97-AF65-F5344CB8AC3E}">
        <p14:creationId xmlns:p14="http://schemas.microsoft.com/office/powerpoint/2010/main" val="1612203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5FD4C-F68F-4CDF-BFFF-710FE53B1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F610D-2ABF-4C1C-889A-D8F124CCC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47F2DA-4D04-4D6F-8C50-7745C858EBE4}"/>
              </a:ext>
            </a:extLst>
          </p:cNvPr>
          <p:cNvSpPr>
            <a:spLocks noGrp="1"/>
          </p:cNvSpPr>
          <p:nvPr>
            <p:ph type="dt" sz="half" idx="10"/>
          </p:nvPr>
        </p:nvSpPr>
        <p:spPr/>
        <p:txBody>
          <a:bodyPr/>
          <a:lstStyle/>
          <a:p>
            <a:fld id="{C0FA04AD-1B54-45B7-BD75-77553629BEE4}" type="datetimeFigureOut">
              <a:rPr lang="en-US" smtClean="0"/>
              <a:t>11/13/2023</a:t>
            </a:fld>
            <a:endParaRPr lang="en-US" dirty="0"/>
          </a:p>
        </p:txBody>
      </p:sp>
      <p:sp>
        <p:nvSpPr>
          <p:cNvPr id="5" name="Footer Placeholder 4">
            <a:extLst>
              <a:ext uri="{FF2B5EF4-FFF2-40B4-BE49-F238E27FC236}">
                <a16:creationId xmlns:a16="http://schemas.microsoft.com/office/drawing/2014/main" id="{EBAAA738-7006-4C94-8E3F-664FD570D8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384877-8153-4003-BDE0-83CDB7F9F751}"/>
              </a:ext>
            </a:extLst>
          </p:cNvPr>
          <p:cNvSpPr>
            <a:spLocks noGrp="1"/>
          </p:cNvSpPr>
          <p:nvPr>
            <p:ph type="sldNum" sz="quarter" idx="12"/>
          </p:nvPr>
        </p:nvSpPr>
        <p:spPr/>
        <p:txBody>
          <a:bodyPr/>
          <a:lstStyle/>
          <a:p>
            <a:fld id="{DD34A215-7ADC-4066-A3AB-F4C1E1C39A82}" type="slidenum">
              <a:rPr lang="en-US" smtClean="0"/>
              <a:t>‹#›</a:t>
            </a:fld>
            <a:endParaRPr lang="en-US" dirty="0"/>
          </a:p>
        </p:txBody>
      </p:sp>
    </p:spTree>
    <p:extLst>
      <p:ext uri="{BB962C8B-B14F-4D97-AF65-F5344CB8AC3E}">
        <p14:creationId xmlns:p14="http://schemas.microsoft.com/office/powerpoint/2010/main" val="3550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6BA8-94C2-41C2-B187-BF8B2B3B55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E6555-B6CB-4317-9B28-9E43F7F92F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EDF05-5FEC-4EC5-BCFE-E705DE8B429E}"/>
              </a:ext>
            </a:extLst>
          </p:cNvPr>
          <p:cNvSpPr>
            <a:spLocks noGrp="1"/>
          </p:cNvSpPr>
          <p:nvPr>
            <p:ph type="dt" sz="half" idx="10"/>
          </p:nvPr>
        </p:nvSpPr>
        <p:spPr/>
        <p:txBody>
          <a:bodyPr/>
          <a:lstStyle/>
          <a:p>
            <a:fld id="{C0FA04AD-1B54-45B7-BD75-77553629BEE4}" type="datetimeFigureOut">
              <a:rPr lang="en-US" smtClean="0"/>
              <a:t>11/13/2023</a:t>
            </a:fld>
            <a:endParaRPr lang="en-US" dirty="0"/>
          </a:p>
        </p:txBody>
      </p:sp>
      <p:sp>
        <p:nvSpPr>
          <p:cNvPr id="5" name="Footer Placeholder 4">
            <a:extLst>
              <a:ext uri="{FF2B5EF4-FFF2-40B4-BE49-F238E27FC236}">
                <a16:creationId xmlns:a16="http://schemas.microsoft.com/office/drawing/2014/main" id="{49FD704F-3297-458F-9054-7F66C70798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33B01C-7A1A-461B-A310-24938FC59E57}"/>
              </a:ext>
            </a:extLst>
          </p:cNvPr>
          <p:cNvSpPr>
            <a:spLocks noGrp="1"/>
          </p:cNvSpPr>
          <p:nvPr>
            <p:ph type="sldNum" sz="quarter" idx="12"/>
          </p:nvPr>
        </p:nvSpPr>
        <p:spPr/>
        <p:txBody>
          <a:bodyPr/>
          <a:lstStyle/>
          <a:p>
            <a:fld id="{DD34A215-7ADC-4066-A3AB-F4C1E1C39A82}" type="slidenum">
              <a:rPr lang="en-US" smtClean="0"/>
              <a:t>‹#›</a:t>
            </a:fld>
            <a:endParaRPr lang="en-US" dirty="0"/>
          </a:p>
        </p:txBody>
      </p:sp>
    </p:spTree>
    <p:extLst>
      <p:ext uri="{BB962C8B-B14F-4D97-AF65-F5344CB8AC3E}">
        <p14:creationId xmlns:p14="http://schemas.microsoft.com/office/powerpoint/2010/main" val="2355953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D1B5-96C8-4D17-B7B2-F5767F2A2B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BE2290-B89A-4E26-B471-A169481286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4D04A0-65F3-4B16-8574-68306FB5A841}"/>
              </a:ext>
            </a:extLst>
          </p:cNvPr>
          <p:cNvSpPr>
            <a:spLocks noGrp="1"/>
          </p:cNvSpPr>
          <p:nvPr>
            <p:ph type="dt" sz="half" idx="10"/>
          </p:nvPr>
        </p:nvSpPr>
        <p:spPr/>
        <p:txBody>
          <a:bodyPr/>
          <a:lstStyle/>
          <a:p>
            <a:fld id="{C0FA04AD-1B54-45B7-BD75-77553629BEE4}" type="datetimeFigureOut">
              <a:rPr lang="en-US" smtClean="0"/>
              <a:t>11/13/2023</a:t>
            </a:fld>
            <a:endParaRPr lang="en-US" dirty="0"/>
          </a:p>
        </p:txBody>
      </p:sp>
      <p:sp>
        <p:nvSpPr>
          <p:cNvPr id="5" name="Footer Placeholder 4">
            <a:extLst>
              <a:ext uri="{FF2B5EF4-FFF2-40B4-BE49-F238E27FC236}">
                <a16:creationId xmlns:a16="http://schemas.microsoft.com/office/drawing/2014/main" id="{6A81DD6F-9366-4CB8-8B24-9BC7264612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2F8CCF-CBBB-4567-A178-308CCA0748C5}"/>
              </a:ext>
            </a:extLst>
          </p:cNvPr>
          <p:cNvSpPr>
            <a:spLocks noGrp="1"/>
          </p:cNvSpPr>
          <p:nvPr>
            <p:ph type="sldNum" sz="quarter" idx="12"/>
          </p:nvPr>
        </p:nvSpPr>
        <p:spPr/>
        <p:txBody>
          <a:bodyPr/>
          <a:lstStyle/>
          <a:p>
            <a:fld id="{DD34A215-7ADC-4066-A3AB-F4C1E1C39A82}" type="slidenum">
              <a:rPr lang="en-US" smtClean="0"/>
              <a:t>‹#›</a:t>
            </a:fld>
            <a:endParaRPr lang="en-US" dirty="0"/>
          </a:p>
        </p:txBody>
      </p:sp>
    </p:spTree>
    <p:extLst>
      <p:ext uri="{BB962C8B-B14F-4D97-AF65-F5344CB8AC3E}">
        <p14:creationId xmlns:p14="http://schemas.microsoft.com/office/powerpoint/2010/main" val="4086505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2E0C-5D48-4234-AB01-839BD81C0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74AB9E-BD06-40AB-81C4-5A5CA6E251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69052D-16D9-4785-81B1-AC92C465A7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D30EA3-B116-46C4-AF2F-9BF1E7A5C078}"/>
              </a:ext>
            </a:extLst>
          </p:cNvPr>
          <p:cNvSpPr>
            <a:spLocks noGrp="1"/>
          </p:cNvSpPr>
          <p:nvPr>
            <p:ph type="dt" sz="half" idx="10"/>
          </p:nvPr>
        </p:nvSpPr>
        <p:spPr/>
        <p:txBody>
          <a:bodyPr/>
          <a:lstStyle/>
          <a:p>
            <a:fld id="{C0FA04AD-1B54-45B7-BD75-77553629BEE4}" type="datetimeFigureOut">
              <a:rPr lang="en-US" smtClean="0"/>
              <a:t>11/13/2023</a:t>
            </a:fld>
            <a:endParaRPr lang="en-US" dirty="0"/>
          </a:p>
        </p:txBody>
      </p:sp>
      <p:sp>
        <p:nvSpPr>
          <p:cNvPr id="6" name="Footer Placeholder 5">
            <a:extLst>
              <a:ext uri="{FF2B5EF4-FFF2-40B4-BE49-F238E27FC236}">
                <a16:creationId xmlns:a16="http://schemas.microsoft.com/office/drawing/2014/main" id="{BAD3CB97-95B2-46C8-85B4-282ECB10E5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116357-0338-4F9F-8F82-94F9C9AD3B97}"/>
              </a:ext>
            </a:extLst>
          </p:cNvPr>
          <p:cNvSpPr>
            <a:spLocks noGrp="1"/>
          </p:cNvSpPr>
          <p:nvPr>
            <p:ph type="sldNum" sz="quarter" idx="12"/>
          </p:nvPr>
        </p:nvSpPr>
        <p:spPr/>
        <p:txBody>
          <a:bodyPr/>
          <a:lstStyle/>
          <a:p>
            <a:fld id="{DD34A215-7ADC-4066-A3AB-F4C1E1C39A82}" type="slidenum">
              <a:rPr lang="en-US" smtClean="0"/>
              <a:t>‹#›</a:t>
            </a:fld>
            <a:endParaRPr lang="en-US" dirty="0"/>
          </a:p>
        </p:txBody>
      </p:sp>
    </p:spTree>
    <p:extLst>
      <p:ext uri="{BB962C8B-B14F-4D97-AF65-F5344CB8AC3E}">
        <p14:creationId xmlns:p14="http://schemas.microsoft.com/office/powerpoint/2010/main" val="3064442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8C84-E3C7-4821-B1C7-1DDAB3CC87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AA1248-F7FD-4525-817D-D0ECF3D7AD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D20DC7-6553-47D3-BDF5-923F901622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02C52B-97DE-495C-81A0-F5C6DB6EEC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781C53-6EAD-40ED-AB6D-A543A915EA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280C85-DB9A-45FA-A4FC-D0C3A1E57FA0}"/>
              </a:ext>
            </a:extLst>
          </p:cNvPr>
          <p:cNvSpPr>
            <a:spLocks noGrp="1"/>
          </p:cNvSpPr>
          <p:nvPr>
            <p:ph type="dt" sz="half" idx="10"/>
          </p:nvPr>
        </p:nvSpPr>
        <p:spPr/>
        <p:txBody>
          <a:bodyPr/>
          <a:lstStyle/>
          <a:p>
            <a:fld id="{C0FA04AD-1B54-45B7-BD75-77553629BEE4}" type="datetimeFigureOut">
              <a:rPr lang="en-US" smtClean="0"/>
              <a:t>11/13/2023</a:t>
            </a:fld>
            <a:endParaRPr lang="en-US" dirty="0"/>
          </a:p>
        </p:txBody>
      </p:sp>
      <p:sp>
        <p:nvSpPr>
          <p:cNvPr id="8" name="Footer Placeholder 7">
            <a:extLst>
              <a:ext uri="{FF2B5EF4-FFF2-40B4-BE49-F238E27FC236}">
                <a16:creationId xmlns:a16="http://schemas.microsoft.com/office/drawing/2014/main" id="{2D0B7485-2DE6-4BC3-A1B3-376B8AA71C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A435349-5814-4021-B006-547F863B5549}"/>
              </a:ext>
            </a:extLst>
          </p:cNvPr>
          <p:cNvSpPr>
            <a:spLocks noGrp="1"/>
          </p:cNvSpPr>
          <p:nvPr>
            <p:ph type="sldNum" sz="quarter" idx="12"/>
          </p:nvPr>
        </p:nvSpPr>
        <p:spPr/>
        <p:txBody>
          <a:bodyPr/>
          <a:lstStyle/>
          <a:p>
            <a:fld id="{DD34A215-7ADC-4066-A3AB-F4C1E1C39A82}" type="slidenum">
              <a:rPr lang="en-US" smtClean="0"/>
              <a:t>‹#›</a:t>
            </a:fld>
            <a:endParaRPr lang="en-US" dirty="0"/>
          </a:p>
        </p:txBody>
      </p:sp>
    </p:spTree>
    <p:extLst>
      <p:ext uri="{BB962C8B-B14F-4D97-AF65-F5344CB8AC3E}">
        <p14:creationId xmlns:p14="http://schemas.microsoft.com/office/powerpoint/2010/main" val="2250683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DFDF-7163-4EC0-A536-007DC5969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2EB44-0000-4F58-A430-910928D7D31A}"/>
              </a:ext>
            </a:extLst>
          </p:cNvPr>
          <p:cNvSpPr>
            <a:spLocks noGrp="1"/>
          </p:cNvSpPr>
          <p:nvPr>
            <p:ph type="dt" sz="half" idx="10"/>
          </p:nvPr>
        </p:nvSpPr>
        <p:spPr/>
        <p:txBody>
          <a:bodyPr/>
          <a:lstStyle/>
          <a:p>
            <a:fld id="{C0FA04AD-1B54-45B7-BD75-77553629BEE4}" type="datetimeFigureOut">
              <a:rPr lang="en-US" smtClean="0"/>
              <a:t>11/13/2023</a:t>
            </a:fld>
            <a:endParaRPr lang="en-US" dirty="0"/>
          </a:p>
        </p:txBody>
      </p:sp>
      <p:sp>
        <p:nvSpPr>
          <p:cNvPr id="4" name="Footer Placeholder 3">
            <a:extLst>
              <a:ext uri="{FF2B5EF4-FFF2-40B4-BE49-F238E27FC236}">
                <a16:creationId xmlns:a16="http://schemas.microsoft.com/office/drawing/2014/main" id="{6B1AFA61-CF70-4552-BB8D-E1E1B9457EA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289DD9D-A1BF-49DA-9A08-4E083553496D}"/>
              </a:ext>
            </a:extLst>
          </p:cNvPr>
          <p:cNvSpPr>
            <a:spLocks noGrp="1"/>
          </p:cNvSpPr>
          <p:nvPr>
            <p:ph type="sldNum" sz="quarter" idx="12"/>
          </p:nvPr>
        </p:nvSpPr>
        <p:spPr/>
        <p:txBody>
          <a:bodyPr/>
          <a:lstStyle/>
          <a:p>
            <a:fld id="{DD34A215-7ADC-4066-A3AB-F4C1E1C39A82}" type="slidenum">
              <a:rPr lang="en-US" smtClean="0"/>
              <a:t>‹#›</a:t>
            </a:fld>
            <a:endParaRPr lang="en-US" dirty="0"/>
          </a:p>
        </p:txBody>
      </p:sp>
    </p:spTree>
    <p:extLst>
      <p:ext uri="{BB962C8B-B14F-4D97-AF65-F5344CB8AC3E}">
        <p14:creationId xmlns:p14="http://schemas.microsoft.com/office/powerpoint/2010/main" val="412666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4B4FCC-2AD1-455C-9168-5CB66F275C69}"/>
              </a:ext>
            </a:extLst>
          </p:cNvPr>
          <p:cNvSpPr>
            <a:spLocks noGrp="1"/>
          </p:cNvSpPr>
          <p:nvPr>
            <p:ph type="dt" sz="half" idx="10"/>
          </p:nvPr>
        </p:nvSpPr>
        <p:spPr/>
        <p:txBody>
          <a:bodyPr/>
          <a:lstStyle/>
          <a:p>
            <a:fld id="{C0FA04AD-1B54-45B7-BD75-77553629BEE4}" type="datetimeFigureOut">
              <a:rPr lang="en-US" smtClean="0"/>
              <a:t>11/13/2023</a:t>
            </a:fld>
            <a:endParaRPr lang="en-US" dirty="0"/>
          </a:p>
        </p:txBody>
      </p:sp>
      <p:sp>
        <p:nvSpPr>
          <p:cNvPr id="3" name="Footer Placeholder 2">
            <a:extLst>
              <a:ext uri="{FF2B5EF4-FFF2-40B4-BE49-F238E27FC236}">
                <a16:creationId xmlns:a16="http://schemas.microsoft.com/office/drawing/2014/main" id="{88DC805C-C3ED-42DC-8869-C1DE37ADDC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DC295-2CD8-458B-8B2C-30A6C04EB67A}"/>
              </a:ext>
            </a:extLst>
          </p:cNvPr>
          <p:cNvSpPr>
            <a:spLocks noGrp="1"/>
          </p:cNvSpPr>
          <p:nvPr>
            <p:ph type="sldNum" sz="quarter" idx="12"/>
          </p:nvPr>
        </p:nvSpPr>
        <p:spPr/>
        <p:txBody>
          <a:bodyPr/>
          <a:lstStyle/>
          <a:p>
            <a:fld id="{DD34A215-7ADC-4066-A3AB-F4C1E1C39A82}" type="slidenum">
              <a:rPr lang="en-US" smtClean="0"/>
              <a:t>‹#›</a:t>
            </a:fld>
            <a:endParaRPr lang="en-US" dirty="0"/>
          </a:p>
        </p:txBody>
      </p:sp>
    </p:spTree>
    <p:extLst>
      <p:ext uri="{BB962C8B-B14F-4D97-AF65-F5344CB8AC3E}">
        <p14:creationId xmlns:p14="http://schemas.microsoft.com/office/powerpoint/2010/main" val="2004277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0799-04E7-43F9-9188-A054EBE6D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7EF7ED-4BBD-4B72-B7D2-30FFE6F14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837FE9-22C7-4D51-82C0-C47972A5D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0A6BC-E7E2-49A1-B810-756FF076F4FB}"/>
              </a:ext>
            </a:extLst>
          </p:cNvPr>
          <p:cNvSpPr>
            <a:spLocks noGrp="1"/>
          </p:cNvSpPr>
          <p:nvPr>
            <p:ph type="dt" sz="half" idx="10"/>
          </p:nvPr>
        </p:nvSpPr>
        <p:spPr/>
        <p:txBody>
          <a:bodyPr/>
          <a:lstStyle/>
          <a:p>
            <a:fld id="{C0FA04AD-1B54-45B7-BD75-77553629BEE4}" type="datetimeFigureOut">
              <a:rPr lang="en-US" smtClean="0"/>
              <a:t>11/13/2023</a:t>
            </a:fld>
            <a:endParaRPr lang="en-US" dirty="0"/>
          </a:p>
        </p:txBody>
      </p:sp>
      <p:sp>
        <p:nvSpPr>
          <p:cNvPr id="6" name="Footer Placeholder 5">
            <a:extLst>
              <a:ext uri="{FF2B5EF4-FFF2-40B4-BE49-F238E27FC236}">
                <a16:creationId xmlns:a16="http://schemas.microsoft.com/office/drawing/2014/main" id="{06E7B859-3F23-4352-8818-57D5BA86D6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660C36-E5D2-4C10-9432-22BAF063E5AE}"/>
              </a:ext>
            </a:extLst>
          </p:cNvPr>
          <p:cNvSpPr>
            <a:spLocks noGrp="1"/>
          </p:cNvSpPr>
          <p:nvPr>
            <p:ph type="sldNum" sz="quarter" idx="12"/>
          </p:nvPr>
        </p:nvSpPr>
        <p:spPr/>
        <p:txBody>
          <a:bodyPr/>
          <a:lstStyle/>
          <a:p>
            <a:fld id="{DD34A215-7ADC-4066-A3AB-F4C1E1C39A82}" type="slidenum">
              <a:rPr lang="en-US" smtClean="0"/>
              <a:t>‹#›</a:t>
            </a:fld>
            <a:endParaRPr lang="en-US" dirty="0"/>
          </a:p>
        </p:txBody>
      </p:sp>
    </p:spTree>
    <p:extLst>
      <p:ext uri="{BB962C8B-B14F-4D97-AF65-F5344CB8AC3E}">
        <p14:creationId xmlns:p14="http://schemas.microsoft.com/office/powerpoint/2010/main" val="106343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AC342D-818B-11C2-329B-C07A3B703D95}"/>
              </a:ext>
            </a:extLst>
          </p:cNvPr>
          <p:cNvSpPr>
            <a:spLocks noGrp="1"/>
          </p:cNvSpPr>
          <p:nvPr>
            <p:ph type="sldNum" sz="quarter" idx="11"/>
          </p:nvPr>
        </p:nvSpPr>
        <p:spPr/>
        <p:txBody>
          <a:bodyPr/>
          <a:lstStyle/>
          <a:p>
            <a:pPr algn="r"/>
            <a:r>
              <a:rPr lang="en-US" dirty="0"/>
              <a:t>www.insulation.org    </a:t>
            </a:r>
            <a:fld id="{4A2FF0F2-7574-491D-800A-719BAC00B15E}" type="slidenum">
              <a:rPr lang="en-US" sz="1400" b="1" smtClean="0">
                <a:solidFill>
                  <a:schemeClr val="bg2">
                    <a:lumMod val="75000"/>
                  </a:schemeClr>
                </a:solidFill>
              </a:rPr>
              <a:pPr algn="r"/>
              <a:t>‹#›</a:t>
            </a:fld>
            <a:endParaRPr lang="en-US" b="1" dirty="0">
              <a:solidFill>
                <a:schemeClr val="bg2">
                  <a:lumMod val="75000"/>
                </a:schemeClr>
              </a:solidFill>
            </a:endParaRPr>
          </a:p>
        </p:txBody>
      </p:sp>
      <p:sp>
        <p:nvSpPr>
          <p:cNvPr id="5" name="Title 1">
            <a:extLst>
              <a:ext uri="{FF2B5EF4-FFF2-40B4-BE49-F238E27FC236}">
                <a16:creationId xmlns:a16="http://schemas.microsoft.com/office/drawing/2014/main" id="{BA190699-5C4F-9D56-0B95-AE3B24015E44}"/>
              </a:ext>
            </a:extLst>
          </p:cNvPr>
          <p:cNvSpPr txBox="1">
            <a:spLocks/>
          </p:cNvSpPr>
          <p:nvPr userDrawn="1"/>
        </p:nvSpPr>
        <p:spPr>
          <a:xfrm>
            <a:off x="548640" y="990600"/>
            <a:ext cx="10805160" cy="70788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dirty="0"/>
              <a:t>Click to edit Master title style</a:t>
            </a:r>
          </a:p>
        </p:txBody>
      </p:sp>
      <p:sp>
        <p:nvSpPr>
          <p:cNvPr id="7" name="Content Placeholder 6">
            <a:extLst>
              <a:ext uri="{FF2B5EF4-FFF2-40B4-BE49-F238E27FC236}">
                <a16:creationId xmlns:a16="http://schemas.microsoft.com/office/drawing/2014/main" id="{FBAFE6D6-7895-46E4-728C-F1FB3FDFC9E0}"/>
              </a:ext>
            </a:extLst>
          </p:cNvPr>
          <p:cNvSpPr>
            <a:spLocks noGrp="1"/>
          </p:cNvSpPr>
          <p:nvPr>
            <p:ph sz="quarter" idx="13"/>
          </p:nvPr>
        </p:nvSpPr>
        <p:spPr>
          <a:xfrm>
            <a:off x="548640" y="2057400"/>
            <a:ext cx="11106150" cy="4270248"/>
          </a:xfrm>
        </p:spPr>
        <p:txBody>
          <a:bodyPr lIns="91440" rIns="91440"/>
          <a:lstStyle>
            <a:lvl1pPr>
              <a:defRPr sz="3000"/>
            </a:lvl1pPr>
            <a:lvl2pPr>
              <a:defRPr sz="2500"/>
            </a:lvl2pPr>
            <a:lvl3pPr>
              <a:defRPr sz="2000"/>
            </a:lvl3pPr>
            <a:lvl4pPr>
              <a:defRPr sz="1800"/>
            </a:lvl4pPr>
            <a:lvl5pPr>
              <a:defRPr sz="1600">
                <a:solidFill>
                  <a:schemeClr val="bg2">
                    <a:lumMod val="10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11564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62D1-0510-490B-9EBC-47E032D03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F90093-8B04-4014-B97C-BBB4F93F67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F47F811-B4D3-4FF4-9F6A-AE694996C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F0995-1961-42FA-A0AF-C59BBDE950E3}"/>
              </a:ext>
            </a:extLst>
          </p:cNvPr>
          <p:cNvSpPr>
            <a:spLocks noGrp="1"/>
          </p:cNvSpPr>
          <p:nvPr>
            <p:ph type="dt" sz="half" idx="10"/>
          </p:nvPr>
        </p:nvSpPr>
        <p:spPr/>
        <p:txBody>
          <a:bodyPr/>
          <a:lstStyle/>
          <a:p>
            <a:fld id="{C0FA04AD-1B54-45B7-BD75-77553629BEE4}" type="datetimeFigureOut">
              <a:rPr lang="en-US" smtClean="0"/>
              <a:t>11/13/2023</a:t>
            </a:fld>
            <a:endParaRPr lang="en-US" dirty="0"/>
          </a:p>
        </p:txBody>
      </p:sp>
      <p:sp>
        <p:nvSpPr>
          <p:cNvPr id="6" name="Footer Placeholder 5">
            <a:extLst>
              <a:ext uri="{FF2B5EF4-FFF2-40B4-BE49-F238E27FC236}">
                <a16:creationId xmlns:a16="http://schemas.microsoft.com/office/drawing/2014/main" id="{E22713D3-F4D5-4314-985D-E6765C0E41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1D1699-AD9A-4D4A-9FF1-388AE90769F9}"/>
              </a:ext>
            </a:extLst>
          </p:cNvPr>
          <p:cNvSpPr>
            <a:spLocks noGrp="1"/>
          </p:cNvSpPr>
          <p:nvPr>
            <p:ph type="sldNum" sz="quarter" idx="12"/>
          </p:nvPr>
        </p:nvSpPr>
        <p:spPr/>
        <p:txBody>
          <a:bodyPr/>
          <a:lstStyle/>
          <a:p>
            <a:fld id="{DD34A215-7ADC-4066-A3AB-F4C1E1C39A82}" type="slidenum">
              <a:rPr lang="en-US" smtClean="0"/>
              <a:t>‹#›</a:t>
            </a:fld>
            <a:endParaRPr lang="en-US" dirty="0"/>
          </a:p>
        </p:txBody>
      </p:sp>
    </p:spTree>
    <p:extLst>
      <p:ext uri="{BB962C8B-B14F-4D97-AF65-F5344CB8AC3E}">
        <p14:creationId xmlns:p14="http://schemas.microsoft.com/office/powerpoint/2010/main" val="1437061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1A15-BB98-4BBC-8BCA-D8BABC3500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9A4F51-26A9-4141-8F94-11F28965C3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46986-CD16-4553-8007-6BE4EC9B29BD}"/>
              </a:ext>
            </a:extLst>
          </p:cNvPr>
          <p:cNvSpPr>
            <a:spLocks noGrp="1"/>
          </p:cNvSpPr>
          <p:nvPr>
            <p:ph type="dt" sz="half" idx="10"/>
          </p:nvPr>
        </p:nvSpPr>
        <p:spPr/>
        <p:txBody>
          <a:bodyPr/>
          <a:lstStyle/>
          <a:p>
            <a:fld id="{C0FA04AD-1B54-45B7-BD75-77553629BEE4}" type="datetimeFigureOut">
              <a:rPr lang="en-US" smtClean="0"/>
              <a:t>11/13/2023</a:t>
            </a:fld>
            <a:endParaRPr lang="en-US" dirty="0"/>
          </a:p>
        </p:txBody>
      </p:sp>
      <p:sp>
        <p:nvSpPr>
          <p:cNvPr id="5" name="Footer Placeholder 4">
            <a:extLst>
              <a:ext uri="{FF2B5EF4-FFF2-40B4-BE49-F238E27FC236}">
                <a16:creationId xmlns:a16="http://schemas.microsoft.com/office/drawing/2014/main" id="{E4E675ED-367D-4B8A-9188-4C04EA4218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5C672F-595A-443A-98C3-0C02F4D04F45}"/>
              </a:ext>
            </a:extLst>
          </p:cNvPr>
          <p:cNvSpPr>
            <a:spLocks noGrp="1"/>
          </p:cNvSpPr>
          <p:nvPr>
            <p:ph type="sldNum" sz="quarter" idx="12"/>
          </p:nvPr>
        </p:nvSpPr>
        <p:spPr/>
        <p:txBody>
          <a:bodyPr/>
          <a:lstStyle/>
          <a:p>
            <a:fld id="{DD34A215-7ADC-4066-A3AB-F4C1E1C39A82}" type="slidenum">
              <a:rPr lang="en-US" smtClean="0"/>
              <a:t>‹#›</a:t>
            </a:fld>
            <a:endParaRPr lang="en-US" dirty="0"/>
          </a:p>
        </p:txBody>
      </p:sp>
    </p:spTree>
    <p:extLst>
      <p:ext uri="{BB962C8B-B14F-4D97-AF65-F5344CB8AC3E}">
        <p14:creationId xmlns:p14="http://schemas.microsoft.com/office/powerpoint/2010/main" val="521861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DF21F9-0A57-4559-88FB-DCCE4D37E3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5F24E1-0A63-4B38-8AAB-304F56CD38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B1336-C9DC-4A58-A353-79F95875A4A2}"/>
              </a:ext>
            </a:extLst>
          </p:cNvPr>
          <p:cNvSpPr>
            <a:spLocks noGrp="1"/>
          </p:cNvSpPr>
          <p:nvPr>
            <p:ph type="dt" sz="half" idx="10"/>
          </p:nvPr>
        </p:nvSpPr>
        <p:spPr/>
        <p:txBody>
          <a:bodyPr/>
          <a:lstStyle/>
          <a:p>
            <a:fld id="{C0FA04AD-1B54-45B7-BD75-77553629BEE4}" type="datetimeFigureOut">
              <a:rPr lang="en-US" smtClean="0"/>
              <a:t>11/13/2023</a:t>
            </a:fld>
            <a:endParaRPr lang="en-US" dirty="0"/>
          </a:p>
        </p:txBody>
      </p:sp>
      <p:sp>
        <p:nvSpPr>
          <p:cNvPr id="5" name="Footer Placeholder 4">
            <a:extLst>
              <a:ext uri="{FF2B5EF4-FFF2-40B4-BE49-F238E27FC236}">
                <a16:creationId xmlns:a16="http://schemas.microsoft.com/office/drawing/2014/main" id="{17DB9467-6071-41DC-83C0-4C2C6559C6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63641A-C374-4523-852B-3210B7E5C8F2}"/>
              </a:ext>
            </a:extLst>
          </p:cNvPr>
          <p:cNvSpPr>
            <a:spLocks noGrp="1"/>
          </p:cNvSpPr>
          <p:nvPr>
            <p:ph type="sldNum" sz="quarter" idx="12"/>
          </p:nvPr>
        </p:nvSpPr>
        <p:spPr/>
        <p:txBody>
          <a:bodyPr/>
          <a:lstStyle/>
          <a:p>
            <a:fld id="{DD34A215-7ADC-4066-A3AB-F4C1E1C39A82}" type="slidenum">
              <a:rPr lang="en-US" smtClean="0"/>
              <a:t>‹#›</a:t>
            </a:fld>
            <a:endParaRPr lang="en-US" dirty="0"/>
          </a:p>
        </p:txBody>
      </p:sp>
    </p:spTree>
    <p:extLst>
      <p:ext uri="{BB962C8B-B14F-4D97-AF65-F5344CB8AC3E}">
        <p14:creationId xmlns:p14="http://schemas.microsoft.com/office/powerpoint/2010/main" val="93203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1106150" cy="838200"/>
          </a:xfrm>
        </p:spPr>
        <p:txBody>
          <a:bodyPr anchor="t">
            <a:normAutofit/>
          </a:bodyPr>
          <a:lstStyle>
            <a:lvl1pPr>
              <a:lnSpc>
                <a:spcPct val="100000"/>
              </a:lnSpc>
              <a:defRPr sz="4000" b="1">
                <a:latin typeface="+mn-lt"/>
              </a:defRPr>
            </a:lvl1pPr>
          </a:lstStyle>
          <a:p>
            <a:r>
              <a:rPr lang="en-US" noProof="0" dirty="0"/>
              <a:t>Click to edit Master title style</a:t>
            </a:r>
          </a:p>
        </p:txBody>
      </p:sp>
      <p:sp>
        <p:nvSpPr>
          <p:cNvPr id="8" name="Rectangle 7">
            <a:extLst>
              <a:ext uri="{FF2B5EF4-FFF2-40B4-BE49-F238E27FC236}">
                <a16:creationId xmlns:a16="http://schemas.microsoft.com/office/drawing/2014/main" id="{E74C09C5-2147-4D7E-AE1F-BA795C8EFF85}"/>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81A300D6-FC9E-4BB1-912E-DC44CDA0803A}"/>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Slide Number Placeholder 3">
            <a:extLst>
              <a:ext uri="{FF2B5EF4-FFF2-40B4-BE49-F238E27FC236}">
                <a16:creationId xmlns:a16="http://schemas.microsoft.com/office/drawing/2014/main" id="{A92C43FA-7300-47E8-92FB-1B3D040BD304}"/>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4A2FF0F2-7574-491D-800A-719BAC00B15E}" type="slidenum">
              <a:rPr lang="en-US" sz="1400" b="1" smtClean="0">
                <a:solidFill>
                  <a:schemeClr val="bg2">
                    <a:lumMod val="75000"/>
                  </a:schemeClr>
                </a:solidFill>
              </a:rPr>
              <a:pPr algn="r"/>
              <a:t>‹#›</a:t>
            </a:fld>
            <a:endParaRPr lang="en-US" sz="1400" b="1" dirty="0">
              <a:solidFill>
                <a:schemeClr val="bg2">
                  <a:lumMod val="75000"/>
                </a:schemeClr>
              </a:solidFill>
            </a:endParaRPr>
          </a:p>
        </p:txBody>
      </p:sp>
      <p:sp>
        <p:nvSpPr>
          <p:cNvPr id="10" name="Content Placeholder 6">
            <a:extLst>
              <a:ext uri="{FF2B5EF4-FFF2-40B4-BE49-F238E27FC236}">
                <a16:creationId xmlns:a16="http://schemas.microsoft.com/office/drawing/2014/main" id="{8DD447B1-190E-4F65-94B7-2DF1EAB3AA53}"/>
              </a:ext>
            </a:extLst>
          </p:cNvPr>
          <p:cNvSpPr>
            <a:spLocks noGrp="1"/>
          </p:cNvSpPr>
          <p:nvPr>
            <p:ph sz="quarter" idx="14"/>
          </p:nvPr>
        </p:nvSpPr>
        <p:spPr>
          <a:xfrm>
            <a:off x="542925" y="2057400"/>
            <a:ext cx="11106150" cy="4270248"/>
          </a:xfrm>
        </p:spPr>
        <p:txBody>
          <a:bodyPr lIns="91440" rIns="91440"/>
          <a:lstStyle>
            <a:lvl1pPr>
              <a:defRPr sz="3000"/>
            </a:lvl1pPr>
            <a:lvl2pPr>
              <a:defRPr sz="2500"/>
            </a:lvl2pPr>
            <a:lvl3pPr>
              <a:defRPr sz="2000"/>
            </a:lvl3pPr>
            <a:lvl4pPr>
              <a:defRPr sz="1800"/>
            </a:lvl4pPr>
            <a:lvl5pPr>
              <a:defRPr sz="1600">
                <a:solidFill>
                  <a:schemeClr val="bg2">
                    <a:lumMod val="10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6328063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1106150" cy="838200"/>
          </a:xfrm>
        </p:spPr>
        <p:txBody>
          <a:bodyPr anchor="t">
            <a:normAutofit/>
          </a:bodyPr>
          <a:lstStyle>
            <a:lvl1pPr>
              <a:lnSpc>
                <a:spcPct val="100000"/>
              </a:lnSpc>
              <a:defRPr sz="4000" b="1">
                <a:latin typeface="+mn-lt"/>
              </a:defRPr>
            </a:lvl1pPr>
          </a:lstStyle>
          <a:p>
            <a:r>
              <a:rPr lang="en-US" noProof="0" dirty="0"/>
              <a:t>Click to edit Master title style</a:t>
            </a:r>
          </a:p>
        </p:txBody>
      </p:sp>
      <p:sp>
        <p:nvSpPr>
          <p:cNvPr id="8" name="Rectangle 7">
            <a:extLst>
              <a:ext uri="{FF2B5EF4-FFF2-40B4-BE49-F238E27FC236}">
                <a16:creationId xmlns:a16="http://schemas.microsoft.com/office/drawing/2014/main" id="{E74C09C5-2147-4D7E-AE1F-BA795C8EFF85}"/>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81A300D6-FC9E-4BB1-912E-DC44CDA0803A}"/>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Slide Number Placeholder 3">
            <a:extLst>
              <a:ext uri="{FF2B5EF4-FFF2-40B4-BE49-F238E27FC236}">
                <a16:creationId xmlns:a16="http://schemas.microsoft.com/office/drawing/2014/main" id="{5457572A-E8DA-4298-A299-D75F8689B796}"/>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4A2FF0F2-7574-491D-800A-719BAC00B15E}" type="slidenum">
              <a:rPr lang="en-US" sz="1400" b="1" smtClean="0">
                <a:solidFill>
                  <a:schemeClr val="bg2">
                    <a:lumMod val="75000"/>
                  </a:schemeClr>
                </a:solidFill>
              </a:rPr>
              <a:pPr algn="r"/>
              <a:t>‹#›</a:t>
            </a:fld>
            <a:endParaRPr lang="en-US" sz="1400" b="1" dirty="0">
              <a:solidFill>
                <a:schemeClr val="bg2">
                  <a:lumMod val="75000"/>
                </a:schemeClr>
              </a:solidFill>
            </a:endParaRPr>
          </a:p>
        </p:txBody>
      </p:sp>
      <p:sp>
        <p:nvSpPr>
          <p:cNvPr id="10" name="Content Placeholder 6">
            <a:extLst>
              <a:ext uri="{FF2B5EF4-FFF2-40B4-BE49-F238E27FC236}">
                <a16:creationId xmlns:a16="http://schemas.microsoft.com/office/drawing/2014/main" id="{356E5073-D97D-4BCC-B6BD-249D5EE9D7FC}"/>
              </a:ext>
            </a:extLst>
          </p:cNvPr>
          <p:cNvSpPr>
            <a:spLocks noGrp="1"/>
          </p:cNvSpPr>
          <p:nvPr>
            <p:ph sz="quarter" idx="14"/>
          </p:nvPr>
        </p:nvSpPr>
        <p:spPr>
          <a:xfrm>
            <a:off x="548640" y="2057400"/>
            <a:ext cx="11106150" cy="4270248"/>
          </a:xfrm>
        </p:spPr>
        <p:txBody>
          <a:bodyPr lIns="91440" rIns="91440"/>
          <a:lstStyle>
            <a:lvl1pPr>
              <a:defRPr sz="3000"/>
            </a:lvl1pPr>
            <a:lvl2pPr>
              <a:defRPr sz="2500"/>
            </a:lvl2pPr>
            <a:lvl3pPr>
              <a:defRPr sz="2000"/>
            </a:lvl3pPr>
            <a:lvl4pPr>
              <a:defRPr sz="1800"/>
            </a:lvl4pPr>
            <a:lvl5pPr>
              <a:defRPr sz="1600">
                <a:solidFill>
                  <a:schemeClr val="bg2">
                    <a:lumMod val="10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2182917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1106150" cy="707886"/>
          </a:xfrm>
        </p:spPr>
        <p:txBody>
          <a:bodyPr anchor="t">
            <a:normAutofit/>
          </a:bodyPr>
          <a:lstStyle>
            <a:lvl1pPr>
              <a:lnSpc>
                <a:spcPct val="100000"/>
              </a:lnSpc>
              <a:defRPr sz="4000" b="1">
                <a:latin typeface="+mn-lt"/>
              </a:defRPr>
            </a:lvl1pPr>
          </a:lstStyle>
          <a:p>
            <a:r>
              <a:rPr lang="en-US" noProof="0" dirty="0"/>
              <a:t>Click to edit Master title style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752600"/>
            <a:ext cx="10837333" cy="424732"/>
          </a:xfrm>
          <a:solidFill>
            <a:schemeClr val="bg1">
              <a:lumMod val="95000"/>
            </a:schemeClr>
          </a:solidFill>
        </p:spPr>
        <p:txBody>
          <a:bodyPr wrap="square" lIns="640080" rIns="91440">
            <a:spAutoFit/>
          </a:bodyPr>
          <a:lstStyle>
            <a:lvl1pPr marL="0" indent="0">
              <a:buNone/>
              <a:defRPr sz="2400" b="0">
                <a:solidFill>
                  <a:schemeClr val="accent2">
                    <a:lumMod val="75000"/>
                  </a:schemeClr>
                </a:solidFill>
              </a:defRPr>
            </a:lvl1pPr>
          </a:lstStyle>
          <a:p>
            <a:pPr lvl="0"/>
            <a:r>
              <a:rPr lang="en-US" noProof="0" dirty="0"/>
              <a:t>Add additional text </a:t>
            </a:r>
          </a:p>
        </p:txBody>
      </p:sp>
      <p:sp>
        <p:nvSpPr>
          <p:cNvPr id="10" name="Slide Number Placeholder 3">
            <a:extLst>
              <a:ext uri="{FF2B5EF4-FFF2-40B4-BE49-F238E27FC236}">
                <a16:creationId xmlns:a16="http://schemas.microsoft.com/office/drawing/2014/main" id="{256F3512-55C5-45EB-A67F-26D7D0C36AD3}"/>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4A2FF0F2-7574-491D-800A-719BAC00B15E}" type="slidenum">
              <a:rPr lang="en-US" sz="1400" b="1" smtClean="0">
                <a:solidFill>
                  <a:schemeClr val="bg2">
                    <a:lumMod val="75000"/>
                  </a:schemeClr>
                </a:solidFill>
              </a:rPr>
              <a:pPr algn="r"/>
              <a:t>‹#›</a:t>
            </a:fld>
            <a:endParaRPr lang="en-US" sz="1400" b="1" dirty="0">
              <a:solidFill>
                <a:schemeClr val="bg2">
                  <a:lumMod val="75000"/>
                </a:schemeClr>
              </a:solidFill>
            </a:endParaRPr>
          </a:p>
        </p:txBody>
      </p:sp>
      <p:sp>
        <p:nvSpPr>
          <p:cNvPr id="9" name="Content Placeholder 6">
            <a:extLst>
              <a:ext uri="{FF2B5EF4-FFF2-40B4-BE49-F238E27FC236}">
                <a16:creationId xmlns:a16="http://schemas.microsoft.com/office/drawing/2014/main" id="{F041A20C-14D8-487B-80FC-06AA0181E5B4}"/>
              </a:ext>
            </a:extLst>
          </p:cNvPr>
          <p:cNvSpPr>
            <a:spLocks noGrp="1"/>
          </p:cNvSpPr>
          <p:nvPr>
            <p:ph sz="quarter" idx="17"/>
          </p:nvPr>
        </p:nvSpPr>
        <p:spPr>
          <a:xfrm>
            <a:off x="548640" y="2384286"/>
            <a:ext cx="11106150" cy="3943362"/>
          </a:xfrm>
        </p:spPr>
        <p:txBody>
          <a:bodyPr lIns="91440" rIns="91440"/>
          <a:lstStyle>
            <a:lvl1pPr>
              <a:defRPr sz="3000"/>
            </a:lvl1pPr>
            <a:lvl2pPr>
              <a:defRPr sz="2500"/>
            </a:lvl2pPr>
            <a:lvl3pPr>
              <a:defRPr sz="2000"/>
            </a:lvl3pPr>
            <a:lvl4pPr>
              <a:defRPr sz="18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1">
                <a:solidFill>
                  <a:schemeClr val="tx1"/>
                </a:solidFill>
                <a:latin typeface="+mj-lt"/>
              </a:defRPr>
            </a:lvl1pPr>
          </a:lstStyle>
          <a:p>
            <a:r>
              <a:rPr lang="en-US" noProof="0" dirty="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accent1"/>
                </a:solidFill>
              </a:defRPr>
            </a:lvl1pPr>
          </a:lstStyle>
          <a:p>
            <a:pPr lvl="0"/>
            <a:r>
              <a:rPr lang="en-US" noProof="0" dirty="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3">
            <a:extLst>
              <a:ext uri="{FF2B5EF4-FFF2-40B4-BE49-F238E27FC236}">
                <a16:creationId xmlns:a16="http://schemas.microsoft.com/office/drawing/2014/main" id="{08AEC211-4F62-4585-A21E-9D83C787B904}"/>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4A2FF0F2-7574-491D-800A-719BAC00B15E}" type="slidenum">
              <a:rPr lang="en-US" sz="1400" b="1" smtClean="0">
                <a:solidFill>
                  <a:schemeClr val="bg2">
                    <a:lumMod val="75000"/>
                  </a:schemeClr>
                </a:solidFill>
              </a:rPr>
              <a:pPr algn="r"/>
              <a:t>‹#›</a:t>
            </a:fld>
            <a:endParaRPr lang="en-US" sz="1400" b="1" dirty="0">
              <a:solidFill>
                <a:schemeClr val="bg2">
                  <a:lumMod val="75000"/>
                </a:schemeClr>
              </a:solidFill>
            </a:endParaRPr>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723369"/>
            <a:ext cx="4389542" cy="4677431"/>
          </a:xfrm>
          <a:solidFill>
            <a:schemeClr val="bg1">
              <a:alpha val="88000"/>
            </a:schemeClr>
          </a:solidFill>
          <a:ln w="28575">
            <a:solidFill>
              <a:schemeClr val="bg2">
                <a:lumMod val="75000"/>
              </a:schemeClr>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20281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1" name="Slide Number Placeholder 3">
            <a:extLst>
              <a:ext uri="{FF2B5EF4-FFF2-40B4-BE49-F238E27FC236}">
                <a16:creationId xmlns:a16="http://schemas.microsoft.com/office/drawing/2014/main" id="{74DF565B-F50A-415E-984D-D4110240081D}"/>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4A2FF0F2-7574-491D-800A-719BAC00B15E}" type="slidenum">
              <a:rPr lang="en-US" sz="1400" b="1" smtClean="0">
                <a:solidFill>
                  <a:schemeClr val="bg2">
                    <a:lumMod val="75000"/>
                  </a:schemeClr>
                </a:solidFill>
              </a:rPr>
              <a:pPr algn="r"/>
              <a:t>‹#›</a:t>
            </a:fld>
            <a:endParaRPr lang="en-US" b="1" dirty="0">
              <a:solidFill>
                <a:schemeClr val="bg2">
                  <a:lumMod val="75000"/>
                </a:schemeClr>
              </a:solidFill>
            </a:endParaRPr>
          </a:p>
        </p:txBody>
      </p:sp>
      <p:sp>
        <p:nvSpPr>
          <p:cNvPr id="3" name="Title 1">
            <a:extLst>
              <a:ext uri="{FF2B5EF4-FFF2-40B4-BE49-F238E27FC236}">
                <a16:creationId xmlns:a16="http://schemas.microsoft.com/office/drawing/2014/main" id="{86D7EA93-1B3F-73C1-3366-95A8A85AFB8C}"/>
              </a:ext>
            </a:extLst>
          </p:cNvPr>
          <p:cNvSpPr txBox="1">
            <a:spLocks/>
          </p:cNvSpPr>
          <p:nvPr userDrawn="1"/>
        </p:nvSpPr>
        <p:spPr>
          <a:xfrm>
            <a:off x="548640" y="990600"/>
            <a:ext cx="11106150" cy="8382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dirty="0"/>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1">
                <a:latin typeface="+mn-lt"/>
              </a:defRPr>
            </a:lvl1pPr>
          </a:lstStyle>
          <a:p>
            <a:r>
              <a:rPr lang="en-US" noProof="0" dirty="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6" name="Slide Number Placeholder 3">
            <a:extLst>
              <a:ext uri="{FF2B5EF4-FFF2-40B4-BE49-F238E27FC236}">
                <a16:creationId xmlns:a16="http://schemas.microsoft.com/office/drawing/2014/main" id="{9BD756F5-7B45-402D-A03D-6FBDDDAC6391}"/>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4A2FF0F2-7574-491D-800A-719BAC00B15E}" type="slidenum">
              <a:rPr lang="en-US" sz="1400" b="1" smtClean="0">
                <a:solidFill>
                  <a:schemeClr val="bg2">
                    <a:lumMod val="75000"/>
                  </a:schemeClr>
                </a:solidFill>
              </a:rPr>
              <a:pPr algn="r"/>
              <a:t>‹#›</a:t>
            </a:fld>
            <a:endParaRPr lang="en-US" b="1" dirty="0">
              <a:solidFill>
                <a:schemeClr val="bg2">
                  <a:lumMod val="75000"/>
                </a:schemeClr>
              </a:solidFill>
            </a:endParaRPr>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1993914-EF4D-4837-BD89-A2C4D20F78B4}"/>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Freeform: Shape 4">
            <a:extLst>
              <a:ext uri="{FF2B5EF4-FFF2-40B4-BE49-F238E27FC236}">
                <a16:creationId xmlns:a16="http://schemas.microsoft.com/office/drawing/2014/main" id="{11141F77-F77A-4140-9881-4A71355D653E}"/>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8008E3F3-CA2E-4E31-B7B1-2A920AE4995B}"/>
              </a:ext>
            </a:extLst>
          </p:cNvPr>
          <p:cNvSpPr>
            <a:spLocks noGrp="1"/>
          </p:cNvSpPr>
          <p:nvPr>
            <p:ph type="ftr" sz="quarter" idx="3"/>
          </p:nvPr>
        </p:nvSpPr>
        <p:spPr>
          <a:xfrm>
            <a:off x="548640" y="6477001"/>
            <a:ext cx="3413760" cy="228600"/>
          </a:xfrm>
          <a:prstGeom prst="rect">
            <a:avLst/>
          </a:prstGeom>
        </p:spPr>
        <p:txBody>
          <a:bodyPr vert="horz" lIns="91440" tIns="45720" rIns="91440" bIns="45720" rtlCol="0" anchor="ctr"/>
          <a:lstStyle>
            <a:lvl1pPr algn="l">
              <a:defRPr sz="800">
                <a:solidFill>
                  <a:schemeClr val="bg1">
                    <a:lumMod val="50000"/>
                  </a:schemeClr>
                </a:solidFill>
              </a:defRPr>
            </a:lvl1pPr>
          </a:lstStyle>
          <a:p>
            <a:r>
              <a:rPr lang="en-US" dirty="0"/>
              <a:t>Copyright © 2023. National Insulation Association. All rights reserved.</a:t>
            </a:r>
          </a:p>
        </p:txBody>
      </p:sp>
      <p:sp>
        <p:nvSpPr>
          <p:cNvPr id="8" name="Slide Number Placeholder 3">
            <a:extLst>
              <a:ext uri="{FF2B5EF4-FFF2-40B4-BE49-F238E27FC236}">
                <a16:creationId xmlns:a16="http://schemas.microsoft.com/office/drawing/2014/main" id="{AFBCD0E8-C4D2-46FA-BDFE-C41BF6D67231}"/>
              </a:ext>
            </a:extLst>
          </p:cNvPr>
          <p:cNvSpPr>
            <a:spLocks noGrp="1"/>
          </p:cNvSpPr>
          <p:nvPr>
            <p:ph type="sldNum" sz="quarter" idx="4"/>
          </p:nvPr>
        </p:nvSpPr>
        <p:spPr>
          <a:xfrm>
            <a:off x="8911590" y="178263"/>
            <a:ext cx="2743200" cy="365125"/>
          </a:xfrm>
          <a:prstGeom prst="rect">
            <a:avLst/>
          </a:prstGeom>
        </p:spPr>
        <p:txBody>
          <a:bodyPr/>
          <a:lstStyle>
            <a:lvl1pPr algn="ctr">
              <a:defRPr/>
            </a:lvl1pPr>
          </a:lstStyle>
          <a:p>
            <a:pPr algn="r"/>
            <a:r>
              <a:rPr lang="en-US" dirty="0"/>
              <a:t>www.insulation.org    </a:t>
            </a:r>
            <a:fld id="{4A2FF0F2-7574-491D-800A-719BAC00B15E}" type="slidenum">
              <a:rPr lang="en-US" sz="1400" b="1" smtClean="0">
                <a:solidFill>
                  <a:schemeClr val="bg2">
                    <a:lumMod val="75000"/>
                  </a:schemeClr>
                </a:solidFill>
              </a:rPr>
              <a:pPr algn="r"/>
              <a:t>‹#›</a:t>
            </a:fld>
            <a:endParaRPr lang="en-US" b="1" dirty="0">
              <a:solidFill>
                <a:schemeClr val="bg2">
                  <a:lumMod val="75000"/>
                </a:schemeClr>
              </a:solidFill>
            </a:endParaRPr>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62" r:id="rId1"/>
    <p:sldLayoutId id="2147483957" r:id="rId2"/>
    <p:sldLayoutId id="2147484018" r:id="rId3"/>
    <p:sldLayoutId id="2147484013" r:id="rId4"/>
    <p:sldLayoutId id="2147484014" r:id="rId5"/>
    <p:sldLayoutId id="2147483965" r:id="rId6"/>
    <p:sldLayoutId id="2147483967" r:id="rId7"/>
    <p:sldLayoutId id="2147483976" r:id="rId8"/>
    <p:sldLayoutId id="2147483988" r:id="rId9"/>
    <p:sldLayoutId id="2147483989" r:id="rId10"/>
    <p:sldLayoutId id="2147484017" r:id="rId11"/>
    <p:sldLayoutId id="2147483993" r:id="rId12"/>
    <p:sldLayoutId id="2147483958" r:id="rId13"/>
    <p:sldLayoutId id="2147483983" r:id="rId14"/>
    <p:sldLayoutId id="2147483984" r:id="rId15"/>
    <p:sldLayoutId id="2147483985" r:id="rId16"/>
    <p:sldLayoutId id="2147483986" r:id="rId17"/>
    <p:sldLayoutId id="2147484007" r:id="rId18"/>
    <p:sldLayoutId id="2147484015" r:id="rId19"/>
    <p:sldLayoutId id="2147484016" r:id="rId20"/>
    <p:sldLayoutId id="2147484009" r:id="rId21"/>
  </p:sldLayoutIdLst>
  <p:hf hdr="0" ftr="0" dt="0"/>
  <p:txStyles>
    <p:titleStyle>
      <a:lvl1pPr algn="l" defTabSz="914400" rtl="0" eaLnBrk="1" latinLnBrk="0" hangingPunct="1">
        <a:lnSpc>
          <a:spcPct val="90000"/>
        </a:lnSpc>
        <a:spcBef>
          <a:spcPct val="0"/>
        </a:spcBef>
        <a:buNone/>
        <a:defRPr sz="4200" b="1" kern="1200" cap="none"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2"/>
        </a:buClr>
        <a:buSzPct val="100000"/>
        <a:buFont typeface="Arial" panose="020B0604020202020204" pitchFamily="34" charset="0"/>
        <a:buChar char="•"/>
        <a:defRPr sz="2000" kern="1200">
          <a:solidFill>
            <a:schemeClr val="accent2"/>
          </a:solidFill>
          <a:latin typeface="Trade Gothic Next" panose="020B0503040303020004" pitchFamily="34" charset="0"/>
          <a:ea typeface="+mn-ea"/>
          <a:cs typeface="+mn-cs"/>
        </a:defRPr>
      </a:lvl1pPr>
      <a:lvl2pPr marL="457200" indent="-228600" algn="l" defTabSz="914400" rtl="0" eaLnBrk="1" latinLnBrk="0" hangingPunct="1">
        <a:lnSpc>
          <a:spcPct val="90000"/>
        </a:lnSpc>
        <a:spcBef>
          <a:spcPts val="200"/>
        </a:spcBef>
        <a:spcAft>
          <a:spcPts val="400"/>
        </a:spcAft>
        <a:buClr>
          <a:schemeClr val="accent2"/>
        </a:buClr>
        <a:buFont typeface="Arial" panose="020B0604020202020204" pitchFamily="34" charset="0"/>
        <a:buChar char="•"/>
        <a:defRPr sz="1800" kern="1200">
          <a:solidFill>
            <a:schemeClr val="tx2"/>
          </a:solidFill>
          <a:latin typeface="Trade Gothic Next" panose="020B0503040303020004" pitchFamily="34" charset="0"/>
          <a:ea typeface="+mn-ea"/>
          <a:cs typeface="+mn-cs"/>
        </a:defRPr>
      </a:lvl2pPr>
      <a:lvl3pPr marL="685800" indent="-228600" algn="l" defTabSz="914400" rtl="0" eaLnBrk="1" latinLnBrk="0" hangingPunct="1">
        <a:lnSpc>
          <a:spcPct val="90000"/>
        </a:lnSpc>
        <a:spcBef>
          <a:spcPts val="200"/>
        </a:spcBef>
        <a:spcAft>
          <a:spcPts val="400"/>
        </a:spcAft>
        <a:buClr>
          <a:schemeClr val="accent2"/>
        </a:buClr>
        <a:buFont typeface="Arial" panose="020B0604020202020204" pitchFamily="34" charset="0"/>
        <a:buChar char="•"/>
        <a:defRPr sz="1600" kern="1200">
          <a:solidFill>
            <a:schemeClr val="accent3">
              <a:lumMod val="75000"/>
            </a:schemeClr>
          </a:solidFill>
          <a:latin typeface="Trade Gothic Next" panose="020B0503040303020004" pitchFamily="34" charset="0"/>
          <a:ea typeface="+mn-ea"/>
          <a:cs typeface="+mn-cs"/>
        </a:defRPr>
      </a:lvl3pPr>
      <a:lvl4pPr marL="914400" indent="-228600" algn="l" defTabSz="914400" rtl="0" eaLnBrk="1" latinLnBrk="0" hangingPunct="1">
        <a:lnSpc>
          <a:spcPct val="90000"/>
        </a:lnSpc>
        <a:spcBef>
          <a:spcPts val="200"/>
        </a:spcBef>
        <a:spcAft>
          <a:spcPts val="400"/>
        </a:spcAft>
        <a:buClr>
          <a:schemeClr val="accent2"/>
        </a:buClr>
        <a:buFont typeface="Arial" panose="020B0604020202020204" pitchFamily="34" charset="0"/>
        <a:buChar char="•"/>
        <a:defRPr sz="1400" kern="1200">
          <a:solidFill>
            <a:schemeClr val="accent5"/>
          </a:solidFill>
          <a:latin typeface="Trade Gothic Next" panose="020B0503040303020004" pitchFamily="34" charset="0"/>
          <a:ea typeface="+mn-ea"/>
          <a:cs typeface="+mn-cs"/>
        </a:defRPr>
      </a:lvl4pPr>
      <a:lvl5pPr marL="1143000" indent="-228600" algn="l" defTabSz="914400" rtl="0" eaLnBrk="1" latinLnBrk="0" hangingPunct="1">
        <a:lnSpc>
          <a:spcPct val="90000"/>
        </a:lnSpc>
        <a:spcBef>
          <a:spcPts val="200"/>
        </a:spcBef>
        <a:spcAft>
          <a:spcPts val="400"/>
        </a:spcAft>
        <a:buClr>
          <a:schemeClr val="accent2"/>
        </a:buClr>
        <a:buFont typeface="Arial" panose="020B0604020202020204" pitchFamily="34" charset="0"/>
        <a:buChar char="•"/>
        <a:defRPr sz="1400" kern="1200">
          <a:solidFill>
            <a:schemeClr val="bg2">
              <a:lumMod val="10000"/>
            </a:schemeClr>
          </a:solidFill>
          <a:latin typeface="Trade Gothic Next" panose="020B05030403030200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AB0A49-3A68-4DCD-821E-B36A174D7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75202C-2827-4E4A-BAB1-15E718888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5B407-DB3C-4E31-AD45-6E6EBA35D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A04AD-1B54-45B7-BD75-77553629BEE4}" type="datetimeFigureOut">
              <a:rPr lang="en-US" smtClean="0"/>
              <a:t>11/13/2023</a:t>
            </a:fld>
            <a:endParaRPr lang="en-US" dirty="0"/>
          </a:p>
        </p:txBody>
      </p:sp>
      <p:sp>
        <p:nvSpPr>
          <p:cNvPr id="5" name="Footer Placeholder 4">
            <a:extLst>
              <a:ext uri="{FF2B5EF4-FFF2-40B4-BE49-F238E27FC236}">
                <a16:creationId xmlns:a16="http://schemas.microsoft.com/office/drawing/2014/main" id="{B93A8A52-D093-45D6-9C79-0C336F1CA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927CEE0-EEAC-4BD1-AE7D-E6F4EE954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4A215-7ADC-4066-A3AB-F4C1E1C39A82}" type="slidenum">
              <a:rPr lang="en-US" smtClean="0"/>
              <a:t>‹#›</a:t>
            </a:fld>
            <a:endParaRPr lang="en-US" dirty="0"/>
          </a:p>
        </p:txBody>
      </p:sp>
    </p:spTree>
    <p:extLst>
      <p:ext uri="{BB962C8B-B14F-4D97-AF65-F5344CB8AC3E}">
        <p14:creationId xmlns:p14="http://schemas.microsoft.com/office/powerpoint/2010/main" val="2158788171"/>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irror buildings">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7802" b="7802"/>
          <a:stretch/>
        </p:blipFill>
        <p:spPr>
          <a:xfrm>
            <a:off x="0" y="0"/>
            <a:ext cx="12192000" cy="6858000"/>
          </a:xfrm>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a:xfrm>
            <a:off x="2029786" y="463103"/>
            <a:ext cx="7971464" cy="5785297"/>
          </a:xfrm>
        </p:spPr>
        <p:txBody>
          <a:bodyPr/>
          <a:lstStyle/>
          <a:p>
            <a:endParaRPr lang="en-US" dirty="0"/>
          </a:p>
        </p:txBody>
      </p:sp>
      <p:sp>
        <p:nvSpPr>
          <p:cNvPr id="6" name="Title 5">
            <a:extLst>
              <a:ext uri="{FF2B5EF4-FFF2-40B4-BE49-F238E27FC236}">
                <a16:creationId xmlns:a16="http://schemas.microsoft.com/office/drawing/2014/main" id="{3933031D-018B-489E-B613-2113C1CD2360}"/>
              </a:ext>
            </a:extLst>
          </p:cNvPr>
          <p:cNvSpPr>
            <a:spLocks noGrp="1"/>
          </p:cNvSpPr>
          <p:nvPr>
            <p:ph type="ctrTitle"/>
          </p:nvPr>
        </p:nvSpPr>
        <p:spPr>
          <a:xfrm>
            <a:off x="5370629" y="1566075"/>
            <a:ext cx="4584189" cy="890958"/>
          </a:xfrm>
        </p:spPr>
        <p:txBody>
          <a:bodyPr>
            <a:noAutofit/>
          </a:bodyPr>
          <a:lstStyle/>
          <a:p>
            <a:pPr>
              <a:lnSpc>
                <a:spcPct val="107000"/>
              </a:lnSpc>
              <a:spcBef>
                <a:spcPts val="0"/>
              </a:spcBef>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Results: Study on Insulation’s Positive Impact on Energy Efficiency and Emission Reductions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effectLst/>
                <a:latin typeface="+mj-lt"/>
                <a:ea typeface="Calibri" panose="020F0502020204030204" pitchFamily="34" charset="0"/>
                <a:cs typeface="Times New Roman" panose="02020603050405020304" pitchFamily="18" charset="0"/>
              </a:rPr>
              <a:t>United States &amp; Canada</a:t>
            </a:r>
            <a:br>
              <a:rPr lang="en-US" sz="2400" kern="100" dirty="0">
                <a:effectLst/>
                <a:latin typeface="+mj-lt"/>
                <a:ea typeface="Calibri" panose="020F0502020204030204" pitchFamily="34" charset="0"/>
                <a:cs typeface="Times New Roman" panose="02020603050405020304" pitchFamily="18" charset="0"/>
              </a:rPr>
            </a:br>
            <a:endParaRPr lang="en-US" sz="2400" dirty="0">
              <a:latin typeface="+mj-lt"/>
            </a:endParaRPr>
          </a:p>
        </p:txBody>
      </p:sp>
      <p:pic>
        <p:nvPicPr>
          <p:cNvPr id="3" name="Picture 2">
            <a:extLst>
              <a:ext uri="{FF2B5EF4-FFF2-40B4-BE49-F238E27FC236}">
                <a16:creationId xmlns:a16="http://schemas.microsoft.com/office/drawing/2014/main" id="{F9C4C0C2-2B90-40DA-8C87-832A2F7EC50A}"/>
              </a:ext>
            </a:extLst>
          </p:cNvPr>
          <p:cNvPicPr>
            <a:picLocks noChangeAspect="1"/>
          </p:cNvPicPr>
          <p:nvPr/>
        </p:nvPicPr>
        <p:blipFill>
          <a:blip r:embed="rId4"/>
          <a:srcRect/>
          <a:stretch/>
        </p:blipFill>
        <p:spPr>
          <a:xfrm>
            <a:off x="4394150" y="5181600"/>
            <a:ext cx="3005053" cy="734569"/>
          </a:xfrm>
          <a:prstGeom prst="rect">
            <a:avLst/>
          </a:prstGeom>
        </p:spPr>
      </p:pic>
      <p:pic>
        <p:nvPicPr>
          <p:cNvPr id="10" name="Picture 2">
            <a:extLst>
              <a:ext uri="{FF2B5EF4-FFF2-40B4-BE49-F238E27FC236}">
                <a16:creationId xmlns:a16="http://schemas.microsoft.com/office/drawing/2014/main" id="{26A97412-A78D-5BFC-C75A-CA8C83F98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589" y="3932017"/>
            <a:ext cx="3480822" cy="838200"/>
          </a:xfrm>
          <a:prstGeom prst="rect">
            <a:avLst/>
          </a:prstGeom>
          <a:solidFill>
            <a:schemeClr val="bg1"/>
          </a:solidFill>
        </p:spPr>
      </p:pic>
      <p:sp>
        <p:nvSpPr>
          <p:cNvPr id="12" name="Title 5">
            <a:extLst>
              <a:ext uri="{FF2B5EF4-FFF2-40B4-BE49-F238E27FC236}">
                <a16:creationId xmlns:a16="http://schemas.microsoft.com/office/drawing/2014/main" id="{996E05A8-E94B-1303-C7A8-CA9770ABB29D}"/>
              </a:ext>
            </a:extLst>
          </p:cNvPr>
          <p:cNvSpPr txBox="1">
            <a:spLocks/>
          </p:cNvSpPr>
          <p:nvPr/>
        </p:nvSpPr>
        <p:spPr>
          <a:xfrm>
            <a:off x="1676400" y="1712572"/>
            <a:ext cx="4584189" cy="7620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lang="en-US" sz="4400" b="1" kern="1200" cap="all" spc="100" baseline="0" dirty="0">
                <a:solidFill>
                  <a:schemeClr val="bg1"/>
                </a:solidFill>
                <a:latin typeface="+mn-lt"/>
                <a:ea typeface="+mj-ea"/>
                <a:cs typeface="+mj-cs"/>
              </a:defRPr>
            </a:lvl1pPr>
          </a:lstStyle>
          <a:p>
            <a:pPr>
              <a:lnSpc>
                <a:spcPct val="107000"/>
              </a:lnSpc>
              <a:spcBef>
                <a:spcPts val="0"/>
              </a:spcBef>
            </a:pPr>
            <a:r>
              <a:rPr lang="en-US" sz="2400" kern="100" dirty="0">
                <a:latin typeface="+mj-lt"/>
                <a:ea typeface="Calibri" panose="020F0502020204030204" pitchFamily="34" charset="0"/>
                <a:cs typeface="Times New Roman" panose="02020603050405020304" pitchFamily="18" charset="0"/>
              </a:rPr>
              <a:t>Industry</a:t>
            </a:r>
          </a:p>
          <a:p>
            <a:pPr>
              <a:lnSpc>
                <a:spcPct val="107000"/>
              </a:lnSpc>
              <a:spcBef>
                <a:spcPts val="0"/>
              </a:spcBef>
            </a:pPr>
            <a:r>
              <a:rPr lang="en-US" sz="2400" kern="100" dirty="0">
                <a:latin typeface="+mj-lt"/>
                <a:ea typeface="Calibri" panose="020F0502020204030204" pitchFamily="34" charset="0"/>
                <a:cs typeface="Times New Roman" panose="02020603050405020304" pitchFamily="18" charset="0"/>
              </a:rPr>
              <a:t>Survey </a:t>
            </a:r>
          </a:p>
          <a:p>
            <a:pPr>
              <a:lnSpc>
                <a:spcPct val="107000"/>
              </a:lnSpc>
              <a:spcBef>
                <a:spcPts val="0"/>
              </a:spcBef>
            </a:pPr>
            <a:r>
              <a:rPr lang="en-US" sz="2400" kern="100" dirty="0">
                <a:latin typeface="+mj-lt"/>
                <a:ea typeface="Calibri" panose="020F0502020204030204" pitchFamily="34" charset="0"/>
                <a:cs typeface="Times New Roman" panose="02020603050405020304" pitchFamily="18" charset="0"/>
              </a:rPr>
              <a:t>Results</a:t>
            </a:r>
            <a:endParaRPr lang="en-US" sz="2000" kern="100" dirty="0">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kern="100" dirty="0">
                <a:latin typeface="+mj-lt"/>
                <a:ea typeface="Calibri" panose="020F0502020204030204" pitchFamily="34" charset="0"/>
                <a:cs typeface="Times New Roman" panose="02020603050405020304" pitchFamily="18" charset="0"/>
              </a:rPr>
              <a:t>United States</a:t>
            </a:r>
            <a:br>
              <a:rPr lang="en-US" sz="1800" kern="100" dirty="0">
                <a:latin typeface="+mj-lt"/>
                <a:ea typeface="Calibri" panose="020F0502020204030204" pitchFamily="34" charset="0"/>
                <a:cs typeface="Times New Roman" panose="02020603050405020304" pitchFamily="18" charset="0"/>
              </a:rPr>
            </a:br>
            <a:br>
              <a:rPr lang="en-US" sz="1800" kern="100" dirty="0">
                <a:latin typeface="+mj-lt"/>
                <a:ea typeface="Calibri" panose="020F0502020204030204" pitchFamily="34" charset="0"/>
                <a:cs typeface="Times New Roman" panose="02020603050405020304" pitchFamily="18" charset="0"/>
              </a:rPr>
            </a:br>
            <a:endParaRPr lang="en-US" sz="1800" dirty="0">
              <a:latin typeface="+mj-lt"/>
            </a:endParaRPr>
          </a:p>
        </p:txBody>
      </p:sp>
      <p:sp>
        <p:nvSpPr>
          <p:cNvPr id="13" name="TextBox 12">
            <a:extLst>
              <a:ext uri="{FF2B5EF4-FFF2-40B4-BE49-F238E27FC236}">
                <a16:creationId xmlns:a16="http://schemas.microsoft.com/office/drawing/2014/main" id="{0F00B3A1-4AA6-1B8D-B991-31A7F68E9606}"/>
              </a:ext>
            </a:extLst>
          </p:cNvPr>
          <p:cNvSpPr txBox="1"/>
          <p:nvPr/>
        </p:nvSpPr>
        <p:spPr>
          <a:xfrm>
            <a:off x="3213480" y="838200"/>
            <a:ext cx="5765040" cy="461665"/>
          </a:xfrm>
          <a:prstGeom prst="rect">
            <a:avLst/>
          </a:prstGeom>
          <a:noFill/>
        </p:spPr>
        <p:txBody>
          <a:bodyPr wrap="none" rtlCol="0">
            <a:spAutoFit/>
          </a:bodyPr>
          <a:lstStyle/>
          <a:p>
            <a:r>
              <a:rPr lang="en-US" sz="2400" b="1" dirty="0">
                <a:solidFill>
                  <a:schemeClr val="bg1"/>
                </a:solidFill>
                <a:latin typeface="+mj-lt"/>
              </a:rPr>
              <a:t>MECHANICAL INSULATION INDUSTRY</a:t>
            </a:r>
          </a:p>
        </p:txBody>
      </p:sp>
      <p:cxnSp>
        <p:nvCxnSpPr>
          <p:cNvPr id="16" name="Straight Connector 15">
            <a:extLst>
              <a:ext uri="{FF2B5EF4-FFF2-40B4-BE49-F238E27FC236}">
                <a16:creationId xmlns:a16="http://schemas.microsoft.com/office/drawing/2014/main" id="{7D468136-DBBC-BF4A-3618-65DBA9F5E9D6}"/>
              </a:ext>
            </a:extLst>
          </p:cNvPr>
          <p:cNvCxnSpPr>
            <a:cxnSpLocks/>
          </p:cNvCxnSpPr>
          <p:nvPr/>
        </p:nvCxnSpPr>
        <p:spPr>
          <a:xfrm>
            <a:off x="5361104" y="1986146"/>
            <a:ext cx="0" cy="133258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2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irror buildings">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7802" b="7802"/>
          <a:stretch/>
        </p:blipFill>
        <p:spPr>
          <a:xfrm>
            <a:off x="304800" y="0"/>
            <a:ext cx="12192000" cy="6858000"/>
          </a:xfrm>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a:xfrm>
            <a:off x="2029786" y="463103"/>
            <a:ext cx="7971464" cy="5785297"/>
          </a:xfrm>
        </p:spPr>
        <p:txBody>
          <a:bodyPr/>
          <a:lstStyle/>
          <a:p>
            <a:endParaRPr lang="en-US" dirty="0"/>
          </a:p>
        </p:txBody>
      </p:sp>
      <p:pic>
        <p:nvPicPr>
          <p:cNvPr id="3" name="Picture 2">
            <a:extLst>
              <a:ext uri="{FF2B5EF4-FFF2-40B4-BE49-F238E27FC236}">
                <a16:creationId xmlns:a16="http://schemas.microsoft.com/office/drawing/2014/main" id="{F9C4C0C2-2B90-40DA-8C87-832A2F7EC50A}"/>
              </a:ext>
            </a:extLst>
          </p:cNvPr>
          <p:cNvPicPr>
            <a:picLocks noChangeAspect="1"/>
          </p:cNvPicPr>
          <p:nvPr/>
        </p:nvPicPr>
        <p:blipFill>
          <a:blip r:embed="rId4"/>
          <a:srcRect/>
          <a:stretch/>
        </p:blipFill>
        <p:spPr>
          <a:xfrm>
            <a:off x="4394150" y="5181600"/>
            <a:ext cx="3005053" cy="734569"/>
          </a:xfrm>
          <a:prstGeom prst="rect">
            <a:avLst/>
          </a:prstGeom>
        </p:spPr>
      </p:pic>
      <p:sp>
        <p:nvSpPr>
          <p:cNvPr id="2" name="Title 5">
            <a:extLst>
              <a:ext uri="{FF2B5EF4-FFF2-40B4-BE49-F238E27FC236}">
                <a16:creationId xmlns:a16="http://schemas.microsoft.com/office/drawing/2014/main" id="{2564BF8D-B4FB-1C6D-75A7-9F74A8AB7E18}"/>
              </a:ext>
            </a:extLst>
          </p:cNvPr>
          <p:cNvSpPr>
            <a:spLocks noGrp="1"/>
          </p:cNvSpPr>
          <p:nvPr>
            <p:ph type="ctrTitle"/>
          </p:nvPr>
        </p:nvSpPr>
        <p:spPr>
          <a:xfrm>
            <a:off x="2882345" y="1412652"/>
            <a:ext cx="6028661" cy="2854548"/>
          </a:xfrm>
        </p:spPr>
        <p:txBody>
          <a:bodyPr>
            <a:noAutofit/>
          </a:bodyPr>
          <a:lstStyle/>
          <a:p>
            <a:pPr>
              <a:lnSpc>
                <a:spcPct val="107000"/>
              </a:lnSpc>
              <a:spcBef>
                <a:spcPts val="0"/>
              </a:spcBef>
            </a:pPr>
            <a:r>
              <a:rPr lang="en-US" sz="3200" kern="100" dirty="0">
                <a:latin typeface="Calibri" panose="020F0502020204030204" pitchFamily="34" charset="0"/>
                <a:ea typeface="Calibri" panose="020F0502020204030204" pitchFamily="34" charset="0"/>
                <a:cs typeface="Times New Roman" panose="02020603050405020304" pitchFamily="18" charset="0"/>
              </a:rPr>
              <a:t>The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Study on </a:t>
            </a:r>
            <a:br>
              <a:rPr lang="en-US" sz="32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Insulation’s Positive Impact on Energy Efficiency and Emission Reductions</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100" dirty="0">
                <a:solidFill>
                  <a:schemeClr val="bg1">
                    <a:lumMod val="85000"/>
                  </a:schemeClr>
                </a:solidFill>
                <a:effectLst/>
                <a:latin typeface="+mj-lt"/>
                <a:ea typeface="Calibri" panose="020F0502020204030204" pitchFamily="34" charset="0"/>
                <a:cs typeface="Times New Roman" panose="02020603050405020304" pitchFamily="18" charset="0"/>
              </a:rPr>
              <a:t>(United States &amp; Canada)</a:t>
            </a:r>
            <a:br>
              <a:rPr lang="en-US" sz="3200" kern="100" dirty="0">
                <a:effectLst/>
                <a:latin typeface="+mj-lt"/>
                <a:ea typeface="Calibri" panose="020F0502020204030204" pitchFamily="34" charset="0"/>
                <a:cs typeface="Times New Roman" panose="02020603050405020304" pitchFamily="18" charset="0"/>
              </a:rPr>
            </a:br>
            <a:endParaRPr lang="en-US" sz="3200" dirty="0">
              <a:latin typeface="+mj-lt"/>
            </a:endParaRPr>
          </a:p>
        </p:txBody>
      </p:sp>
    </p:spTree>
    <p:extLst>
      <p:ext uri="{BB962C8B-B14F-4D97-AF65-F5344CB8AC3E}">
        <p14:creationId xmlns:p14="http://schemas.microsoft.com/office/powerpoint/2010/main" val="72306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62B4D63-DD02-C4FE-F14A-A199596A66B0}"/>
              </a:ext>
            </a:extLst>
          </p:cNvPr>
          <p:cNvSpPr>
            <a:spLocks noGrp="1"/>
          </p:cNvSpPr>
          <p:nvPr>
            <p:ph type="title"/>
          </p:nvPr>
        </p:nvSpPr>
        <p:spPr>
          <a:xfrm>
            <a:off x="548640" y="990600"/>
            <a:ext cx="11106150" cy="707886"/>
          </a:xfrm>
        </p:spPr>
        <p:txBody>
          <a:bodyPr>
            <a:normAutofit/>
          </a:bodyPr>
          <a:lstStyle/>
          <a:p>
            <a:r>
              <a:rPr lang="en-US" sz="2000" kern="100" dirty="0">
                <a:latin typeface="Calibri" panose="020F0502020204030204" pitchFamily="34" charset="0"/>
                <a:ea typeface="Calibri" panose="020F0502020204030204" pitchFamily="34" charset="0"/>
                <a:cs typeface="Times New Roman" panose="02020603050405020304" pitchFamily="18" charset="0"/>
              </a:rPr>
              <a:t>The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2000" dirty="0"/>
          </a:p>
        </p:txBody>
      </p:sp>
      <p:sp>
        <p:nvSpPr>
          <p:cNvPr id="4" name="Slide Number Placeholder 4">
            <a:extLst>
              <a:ext uri="{FF2B5EF4-FFF2-40B4-BE49-F238E27FC236}">
                <a16:creationId xmlns:a16="http://schemas.microsoft.com/office/drawing/2014/main" id="{A9838887-566A-F2F1-6293-6961A1BC98B9}"/>
              </a:ext>
            </a:extLst>
          </p:cNvPr>
          <p:cNvSpPr>
            <a:spLocks noGrp="1"/>
          </p:cNvSpPr>
          <p:nvPr>
            <p:ph type="sldNum" sz="quarter" idx="4"/>
          </p:nvPr>
        </p:nvSpPr>
        <p:spPr>
          <a:xfrm>
            <a:off x="8911590" y="178263"/>
            <a:ext cx="2743200" cy="365125"/>
          </a:xfrm>
        </p:spPr>
        <p:txBody>
          <a:bodyPr/>
          <a:lstStyle/>
          <a:p>
            <a:pPr algn="r"/>
            <a:r>
              <a:rPr lang="en-US" dirty="0"/>
              <a:t>www.insulation.org    </a:t>
            </a:r>
            <a:fld id="{4A2FF0F2-7574-491D-800A-719BAC00B15E}" type="slidenum">
              <a:rPr lang="en-US" sz="1400" b="1" smtClean="0">
                <a:solidFill>
                  <a:schemeClr val="bg2">
                    <a:lumMod val="75000"/>
                  </a:schemeClr>
                </a:solidFill>
              </a:rPr>
              <a:pPr algn="r"/>
              <a:t>11</a:t>
            </a:fld>
            <a:endParaRPr lang="en-US" b="1" dirty="0">
              <a:solidFill>
                <a:schemeClr val="bg2">
                  <a:lumMod val="75000"/>
                </a:schemeClr>
              </a:solidFill>
            </a:endParaRPr>
          </a:p>
        </p:txBody>
      </p:sp>
      <p:sp>
        <p:nvSpPr>
          <p:cNvPr id="5" name="TextBox 4">
            <a:extLst>
              <a:ext uri="{FF2B5EF4-FFF2-40B4-BE49-F238E27FC236}">
                <a16:creationId xmlns:a16="http://schemas.microsoft.com/office/drawing/2014/main" id="{04400373-A894-7319-8318-525E30DC79D5}"/>
              </a:ext>
            </a:extLst>
          </p:cNvPr>
          <p:cNvSpPr txBox="1"/>
          <p:nvPr/>
        </p:nvSpPr>
        <p:spPr>
          <a:xfrm>
            <a:off x="2385733" y="2948051"/>
            <a:ext cx="7757958" cy="2862322"/>
          </a:xfrm>
          <a:prstGeom prst="rect">
            <a:avLst/>
          </a:prstGeom>
          <a:noFill/>
        </p:spPr>
        <p:txBody>
          <a:bodyPr wrap="none" rtlCol="0">
            <a:spAutoFit/>
          </a:bodyPr>
          <a:lstStyle/>
          <a:p>
            <a:r>
              <a:rPr lang="en-US" sz="6000" b="1" dirty="0"/>
              <a:t>Ultra Conservative </a:t>
            </a:r>
          </a:p>
          <a:p>
            <a:pPr algn="ctr"/>
            <a:r>
              <a:rPr lang="en-US" sz="6000" b="1" dirty="0"/>
              <a:t>&amp; </a:t>
            </a:r>
          </a:p>
          <a:p>
            <a:r>
              <a:rPr lang="en-US" sz="6000" b="1" dirty="0"/>
              <a:t>Massive Opportunity</a:t>
            </a:r>
          </a:p>
        </p:txBody>
      </p:sp>
      <p:sp>
        <p:nvSpPr>
          <p:cNvPr id="7" name="TextBox 6">
            <a:extLst>
              <a:ext uri="{FF2B5EF4-FFF2-40B4-BE49-F238E27FC236}">
                <a16:creationId xmlns:a16="http://schemas.microsoft.com/office/drawing/2014/main" id="{1D6F386B-B2F0-BB57-B774-46142F9DF61C}"/>
              </a:ext>
            </a:extLst>
          </p:cNvPr>
          <p:cNvSpPr txBox="1"/>
          <p:nvPr/>
        </p:nvSpPr>
        <p:spPr>
          <a:xfrm>
            <a:off x="1991259" y="1490236"/>
            <a:ext cx="3506344" cy="461665"/>
          </a:xfrm>
          <a:prstGeom prst="rect">
            <a:avLst/>
          </a:prstGeom>
          <a:noFill/>
        </p:spPr>
        <p:txBody>
          <a:bodyPr wrap="none" rtlCol="0">
            <a:spAutoFit/>
          </a:bodyPr>
          <a:lstStyle/>
          <a:p>
            <a:r>
              <a:rPr lang="en-US" sz="2400" b="1" dirty="0">
                <a:solidFill>
                  <a:srgbClr val="C00000"/>
                </a:solidFill>
              </a:rPr>
              <a:t>Never Available Before</a:t>
            </a:r>
          </a:p>
        </p:txBody>
      </p:sp>
      <p:sp>
        <p:nvSpPr>
          <p:cNvPr id="10" name="TextBox 9">
            <a:extLst>
              <a:ext uri="{FF2B5EF4-FFF2-40B4-BE49-F238E27FC236}">
                <a16:creationId xmlns:a16="http://schemas.microsoft.com/office/drawing/2014/main" id="{B60239DA-04F3-6B63-4902-31DE671A6166}"/>
              </a:ext>
            </a:extLst>
          </p:cNvPr>
          <p:cNvSpPr txBox="1"/>
          <p:nvPr/>
        </p:nvSpPr>
        <p:spPr>
          <a:xfrm>
            <a:off x="6398047" y="1729156"/>
            <a:ext cx="1991251" cy="461665"/>
          </a:xfrm>
          <a:prstGeom prst="rect">
            <a:avLst/>
          </a:prstGeom>
          <a:noFill/>
        </p:spPr>
        <p:txBody>
          <a:bodyPr wrap="none" rtlCol="0">
            <a:spAutoFit/>
          </a:bodyPr>
          <a:lstStyle/>
          <a:p>
            <a:r>
              <a:rPr lang="en-US" sz="2400" b="1" dirty="0">
                <a:solidFill>
                  <a:schemeClr val="accent1">
                    <a:lumMod val="40000"/>
                    <a:lumOff val="60000"/>
                  </a:schemeClr>
                </a:solidFill>
              </a:rPr>
              <a:t>Monumental</a:t>
            </a:r>
          </a:p>
        </p:txBody>
      </p:sp>
      <p:sp>
        <p:nvSpPr>
          <p:cNvPr id="12" name="TextBox 11">
            <a:extLst>
              <a:ext uri="{FF2B5EF4-FFF2-40B4-BE49-F238E27FC236}">
                <a16:creationId xmlns:a16="http://schemas.microsoft.com/office/drawing/2014/main" id="{428D4CFB-EAB3-5006-3D27-2A83BDF17D4D}"/>
              </a:ext>
            </a:extLst>
          </p:cNvPr>
          <p:cNvSpPr txBox="1"/>
          <p:nvPr/>
        </p:nvSpPr>
        <p:spPr>
          <a:xfrm>
            <a:off x="3744431" y="2015346"/>
            <a:ext cx="1772793" cy="461665"/>
          </a:xfrm>
          <a:prstGeom prst="rect">
            <a:avLst/>
          </a:prstGeom>
          <a:noFill/>
        </p:spPr>
        <p:txBody>
          <a:bodyPr wrap="none" rtlCol="0">
            <a:spAutoFit/>
          </a:bodyPr>
          <a:lstStyle/>
          <a:p>
            <a:r>
              <a:rPr lang="en-US" sz="2400" b="1" dirty="0">
                <a:solidFill>
                  <a:schemeClr val="bg2">
                    <a:lumMod val="25000"/>
                  </a:schemeClr>
                </a:solidFill>
              </a:rPr>
              <a:t>Impressive</a:t>
            </a:r>
          </a:p>
        </p:txBody>
      </p:sp>
      <p:sp>
        <p:nvSpPr>
          <p:cNvPr id="14" name="TextBox 13">
            <a:extLst>
              <a:ext uri="{FF2B5EF4-FFF2-40B4-BE49-F238E27FC236}">
                <a16:creationId xmlns:a16="http://schemas.microsoft.com/office/drawing/2014/main" id="{811EFDF2-A775-94B9-2417-5C71DF256EBE}"/>
              </a:ext>
            </a:extLst>
          </p:cNvPr>
          <p:cNvSpPr txBox="1"/>
          <p:nvPr/>
        </p:nvSpPr>
        <p:spPr>
          <a:xfrm>
            <a:off x="882232" y="2313790"/>
            <a:ext cx="1981376" cy="461665"/>
          </a:xfrm>
          <a:prstGeom prst="rect">
            <a:avLst/>
          </a:prstGeom>
          <a:noFill/>
        </p:spPr>
        <p:txBody>
          <a:bodyPr wrap="none" rtlCol="0">
            <a:spAutoFit/>
          </a:bodyPr>
          <a:lstStyle/>
          <a:p>
            <a:r>
              <a:rPr lang="en-US" sz="2400" b="1" dirty="0">
                <a:solidFill>
                  <a:schemeClr val="accent6">
                    <a:lumMod val="75000"/>
                  </a:schemeClr>
                </a:solidFill>
              </a:rPr>
              <a:t>Tremendous</a:t>
            </a:r>
          </a:p>
        </p:txBody>
      </p:sp>
      <p:sp>
        <p:nvSpPr>
          <p:cNvPr id="24" name="TextBox 23">
            <a:extLst>
              <a:ext uri="{FF2B5EF4-FFF2-40B4-BE49-F238E27FC236}">
                <a16:creationId xmlns:a16="http://schemas.microsoft.com/office/drawing/2014/main" id="{6568E0F6-CF78-82F4-0DF5-F062654CED24}"/>
              </a:ext>
            </a:extLst>
          </p:cNvPr>
          <p:cNvSpPr txBox="1"/>
          <p:nvPr/>
        </p:nvSpPr>
        <p:spPr>
          <a:xfrm>
            <a:off x="9315616" y="2017124"/>
            <a:ext cx="1935145" cy="461665"/>
          </a:xfrm>
          <a:prstGeom prst="rect">
            <a:avLst/>
          </a:prstGeom>
          <a:noFill/>
        </p:spPr>
        <p:txBody>
          <a:bodyPr wrap="none" rtlCol="0">
            <a:spAutoFit/>
          </a:bodyPr>
          <a:lstStyle/>
          <a:p>
            <a:r>
              <a:rPr lang="en-US" sz="2400" b="1" dirty="0">
                <a:solidFill>
                  <a:srgbClr val="00B050"/>
                </a:solidFill>
              </a:rPr>
              <a:t>Humongous</a:t>
            </a:r>
          </a:p>
        </p:txBody>
      </p:sp>
      <p:sp>
        <p:nvSpPr>
          <p:cNvPr id="25" name="TextBox 24">
            <a:extLst>
              <a:ext uri="{FF2B5EF4-FFF2-40B4-BE49-F238E27FC236}">
                <a16:creationId xmlns:a16="http://schemas.microsoft.com/office/drawing/2014/main" id="{73799FF0-994A-E7F2-7944-78CFEB431B2D}"/>
              </a:ext>
            </a:extLst>
          </p:cNvPr>
          <p:cNvSpPr txBox="1"/>
          <p:nvPr/>
        </p:nvSpPr>
        <p:spPr>
          <a:xfrm>
            <a:off x="6920689" y="2373216"/>
            <a:ext cx="1981376" cy="461665"/>
          </a:xfrm>
          <a:prstGeom prst="rect">
            <a:avLst/>
          </a:prstGeom>
          <a:noFill/>
        </p:spPr>
        <p:txBody>
          <a:bodyPr wrap="none" rtlCol="0">
            <a:spAutoFit/>
          </a:bodyPr>
          <a:lstStyle/>
          <a:p>
            <a:r>
              <a:rPr lang="en-US" sz="2400" b="1" dirty="0"/>
              <a:t>Tremendous</a:t>
            </a:r>
          </a:p>
        </p:txBody>
      </p:sp>
      <p:sp>
        <p:nvSpPr>
          <p:cNvPr id="26" name="TextBox 25">
            <a:extLst>
              <a:ext uri="{FF2B5EF4-FFF2-40B4-BE49-F238E27FC236}">
                <a16:creationId xmlns:a16="http://schemas.microsoft.com/office/drawing/2014/main" id="{A701D6FF-C4F7-7487-6B8A-1EDC9EB35772}"/>
              </a:ext>
            </a:extLst>
          </p:cNvPr>
          <p:cNvSpPr txBox="1"/>
          <p:nvPr/>
        </p:nvSpPr>
        <p:spPr>
          <a:xfrm>
            <a:off x="9826875" y="2648763"/>
            <a:ext cx="1604927" cy="461665"/>
          </a:xfrm>
          <a:prstGeom prst="rect">
            <a:avLst/>
          </a:prstGeom>
          <a:noFill/>
        </p:spPr>
        <p:txBody>
          <a:bodyPr wrap="none" rtlCol="0">
            <a:spAutoFit/>
          </a:bodyPr>
          <a:lstStyle/>
          <a:p>
            <a:r>
              <a:rPr lang="en-US" sz="2400" b="1" dirty="0">
                <a:solidFill>
                  <a:srgbClr val="FFC000"/>
                </a:solidFill>
              </a:rPr>
              <a:t>Imposing </a:t>
            </a:r>
          </a:p>
        </p:txBody>
      </p:sp>
      <p:sp>
        <p:nvSpPr>
          <p:cNvPr id="27" name="TextBox 26">
            <a:extLst>
              <a:ext uri="{FF2B5EF4-FFF2-40B4-BE49-F238E27FC236}">
                <a16:creationId xmlns:a16="http://schemas.microsoft.com/office/drawing/2014/main" id="{75F92218-44C3-6B7C-7F85-4A23E95387C9}"/>
              </a:ext>
            </a:extLst>
          </p:cNvPr>
          <p:cNvSpPr txBox="1"/>
          <p:nvPr/>
        </p:nvSpPr>
        <p:spPr>
          <a:xfrm>
            <a:off x="731929" y="3826071"/>
            <a:ext cx="1812804" cy="461665"/>
          </a:xfrm>
          <a:prstGeom prst="rect">
            <a:avLst/>
          </a:prstGeom>
          <a:noFill/>
        </p:spPr>
        <p:txBody>
          <a:bodyPr wrap="none" rtlCol="0">
            <a:spAutoFit/>
          </a:bodyPr>
          <a:lstStyle/>
          <a:p>
            <a:r>
              <a:rPr lang="en-US" sz="2400" b="1" dirty="0">
                <a:solidFill>
                  <a:srgbClr val="0070C0"/>
                </a:solidFill>
              </a:rPr>
              <a:t>Substantial</a:t>
            </a:r>
          </a:p>
        </p:txBody>
      </p:sp>
      <p:sp>
        <p:nvSpPr>
          <p:cNvPr id="28" name="TextBox 27">
            <a:extLst>
              <a:ext uri="{FF2B5EF4-FFF2-40B4-BE49-F238E27FC236}">
                <a16:creationId xmlns:a16="http://schemas.microsoft.com/office/drawing/2014/main" id="{5E240912-42EE-1A21-6F87-FCC3FEE1306D}"/>
              </a:ext>
            </a:extLst>
          </p:cNvPr>
          <p:cNvSpPr txBox="1"/>
          <p:nvPr/>
        </p:nvSpPr>
        <p:spPr>
          <a:xfrm>
            <a:off x="8902065" y="3844585"/>
            <a:ext cx="2122697" cy="461665"/>
          </a:xfrm>
          <a:prstGeom prst="rect">
            <a:avLst/>
          </a:prstGeom>
          <a:noFill/>
        </p:spPr>
        <p:txBody>
          <a:bodyPr wrap="none" rtlCol="0">
            <a:spAutoFit/>
          </a:bodyPr>
          <a:lstStyle/>
          <a:p>
            <a:r>
              <a:rPr lang="en-US" sz="2400" b="1" dirty="0">
                <a:solidFill>
                  <a:srgbClr val="AEA422"/>
                </a:solidFill>
              </a:rPr>
              <a:t>Considerable</a:t>
            </a:r>
          </a:p>
        </p:txBody>
      </p:sp>
      <p:sp>
        <p:nvSpPr>
          <p:cNvPr id="31" name="TextBox 30">
            <a:extLst>
              <a:ext uri="{FF2B5EF4-FFF2-40B4-BE49-F238E27FC236}">
                <a16:creationId xmlns:a16="http://schemas.microsoft.com/office/drawing/2014/main" id="{692FD8AF-9DFF-034C-C7AA-C3FCA4460817}"/>
              </a:ext>
            </a:extLst>
          </p:cNvPr>
          <p:cNvSpPr txBox="1"/>
          <p:nvPr/>
        </p:nvSpPr>
        <p:spPr>
          <a:xfrm>
            <a:off x="4568110" y="2455716"/>
            <a:ext cx="2064353" cy="461665"/>
          </a:xfrm>
          <a:prstGeom prst="rect">
            <a:avLst/>
          </a:prstGeom>
          <a:noFill/>
        </p:spPr>
        <p:txBody>
          <a:bodyPr wrap="square" rtlCol="0">
            <a:spAutoFit/>
          </a:bodyPr>
          <a:lstStyle/>
          <a:p>
            <a:r>
              <a:rPr lang="en-US" sz="2400" b="1" dirty="0">
                <a:solidFill>
                  <a:schemeClr val="accent3">
                    <a:lumMod val="40000"/>
                    <a:lumOff val="60000"/>
                  </a:schemeClr>
                </a:solidFill>
              </a:rPr>
              <a:t>Magnificent</a:t>
            </a:r>
          </a:p>
        </p:txBody>
      </p:sp>
      <p:sp>
        <p:nvSpPr>
          <p:cNvPr id="32" name="TextBox 31">
            <a:extLst>
              <a:ext uri="{FF2B5EF4-FFF2-40B4-BE49-F238E27FC236}">
                <a16:creationId xmlns:a16="http://schemas.microsoft.com/office/drawing/2014/main" id="{2BEAA408-7C70-4329-7C4E-4F5747CDB204}"/>
              </a:ext>
            </a:extLst>
          </p:cNvPr>
          <p:cNvSpPr txBox="1"/>
          <p:nvPr/>
        </p:nvSpPr>
        <p:spPr>
          <a:xfrm>
            <a:off x="8249652" y="4405649"/>
            <a:ext cx="1829668" cy="461665"/>
          </a:xfrm>
          <a:prstGeom prst="rect">
            <a:avLst/>
          </a:prstGeom>
          <a:noFill/>
        </p:spPr>
        <p:txBody>
          <a:bodyPr wrap="none" rtlCol="0">
            <a:spAutoFit/>
          </a:bodyPr>
          <a:lstStyle/>
          <a:p>
            <a:r>
              <a:rPr lang="en-US" sz="2400" b="1" dirty="0">
                <a:solidFill>
                  <a:srgbClr val="009999"/>
                </a:solidFill>
              </a:rPr>
              <a:t>Formidable</a:t>
            </a:r>
          </a:p>
        </p:txBody>
      </p:sp>
      <p:sp>
        <p:nvSpPr>
          <p:cNvPr id="33" name="TextBox 32">
            <a:extLst>
              <a:ext uri="{FF2B5EF4-FFF2-40B4-BE49-F238E27FC236}">
                <a16:creationId xmlns:a16="http://schemas.microsoft.com/office/drawing/2014/main" id="{35819D32-41E7-42F1-C028-32EBFC8D7732}"/>
              </a:ext>
            </a:extLst>
          </p:cNvPr>
          <p:cNvSpPr txBox="1"/>
          <p:nvPr/>
        </p:nvSpPr>
        <p:spPr>
          <a:xfrm>
            <a:off x="1544080" y="4351181"/>
            <a:ext cx="2639056" cy="461665"/>
          </a:xfrm>
          <a:prstGeom prst="rect">
            <a:avLst/>
          </a:prstGeom>
          <a:noFill/>
        </p:spPr>
        <p:txBody>
          <a:bodyPr wrap="none" rtlCol="0">
            <a:spAutoFit/>
          </a:bodyPr>
          <a:lstStyle/>
          <a:p>
            <a:r>
              <a:rPr lang="en-US" sz="2400" b="1" dirty="0">
                <a:solidFill>
                  <a:srgbClr val="990000"/>
                </a:solidFill>
              </a:rPr>
              <a:t>Industry Specific</a:t>
            </a:r>
          </a:p>
        </p:txBody>
      </p:sp>
    </p:spTree>
    <p:extLst>
      <p:ext uri="{BB962C8B-B14F-4D97-AF65-F5344CB8AC3E}">
        <p14:creationId xmlns:p14="http://schemas.microsoft.com/office/powerpoint/2010/main" val="3772660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5E4B7-D967-A05A-DD60-BA99CE6D9294}"/>
              </a:ext>
            </a:extLst>
          </p:cNvPr>
          <p:cNvSpPr>
            <a:spLocks noGrp="1"/>
          </p:cNvSpPr>
          <p:nvPr>
            <p:ph sz="quarter" idx="13"/>
          </p:nvPr>
        </p:nvSpPr>
        <p:spPr>
          <a:xfrm>
            <a:off x="685800" y="2057400"/>
            <a:ext cx="11106150" cy="4270248"/>
          </a:xfrm>
        </p:spPr>
        <p:txBody>
          <a:bodyPr>
            <a:normAutofit lnSpcReduction="10000"/>
          </a:bodyPr>
          <a:lstStyle/>
          <a:p>
            <a:pPr marL="0" indent="0">
              <a:buNone/>
            </a:pPr>
            <a:r>
              <a:rPr lang="en-US" sz="2400" u="sng" dirty="0">
                <a:solidFill>
                  <a:schemeClr val="accent2">
                    <a:lumMod val="75000"/>
                  </a:schemeClr>
                </a:solidFill>
                <a:latin typeface="+mn-lt"/>
              </a:rPr>
              <a:t>Purpose</a:t>
            </a:r>
            <a:r>
              <a:rPr lang="en-US" sz="2400" u="sng" dirty="0">
                <a:solidFill>
                  <a:schemeClr val="accent1">
                    <a:lumMod val="50000"/>
                  </a:schemeClr>
                </a:solidFill>
                <a:latin typeface="+mn-lt"/>
              </a:rPr>
              <a:t>: </a:t>
            </a:r>
          </a:p>
          <a:p>
            <a:pPr marL="0" indent="0">
              <a:buNone/>
            </a:pPr>
            <a:r>
              <a:rPr lang="en-US" sz="2400" dirty="0">
                <a:solidFill>
                  <a:schemeClr val="accent1">
                    <a:lumMod val="50000"/>
                  </a:schemeClr>
                </a:solidFill>
                <a:latin typeface="+mn-lt"/>
              </a:rPr>
              <a:t>The survey is sponsored by NIA's Foundation for Education, Training, and Industry Advancement and the National Insulation Association</a:t>
            </a:r>
            <a:endParaRPr lang="en-US" sz="2400" u="sng" dirty="0">
              <a:solidFill>
                <a:schemeClr val="accent1">
                  <a:lumMod val="50000"/>
                </a:schemeClr>
              </a:solidFill>
              <a:latin typeface="+mn-lt"/>
            </a:endParaRPr>
          </a:p>
          <a:p>
            <a:pPr marL="0" indent="0" algn="ctr">
              <a:spcBef>
                <a:spcPts val="1800"/>
              </a:spcBef>
              <a:spcAft>
                <a:spcPts val="1200"/>
              </a:spcAft>
              <a:buNone/>
            </a:pPr>
            <a:r>
              <a:rPr lang="en-US" sz="2400" b="1" i="1" dirty="0">
                <a:solidFill>
                  <a:schemeClr val="accent2">
                    <a:lumMod val="75000"/>
                  </a:schemeClr>
                </a:solidFill>
                <a:latin typeface="+mn-lt"/>
              </a:rPr>
              <a:t>For the first time in the history of the industry to determine the value </a:t>
            </a:r>
            <a:br>
              <a:rPr lang="en-US" sz="2400" b="1" i="1" dirty="0">
                <a:solidFill>
                  <a:schemeClr val="accent2">
                    <a:lumMod val="75000"/>
                  </a:schemeClr>
                </a:solidFill>
                <a:latin typeface="+mn-lt"/>
              </a:rPr>
            </a:br>
            <a:r>
              <a:rPr lang="en-US" sz="2400" b="1" i="1" dirty="0">
                <a:solidFill>
                  <a:schemeClr val="accent2">
                    <a:lumMod val="75000"/>
                  </a:schemeClr>
                </a:solidFill>
                <a:latin typeface="+mn-lt"/>
              </a:rPr>
              <a:t>and role mechanical insulation systems have in assisting the </a:t>
            </a:r>
            <a:br>
              <a:rPr lang="en-US" sz="2400" b="1" i="1" dirty="0">
                <a:solidFill>
                  <a:schemeClr val="accent2">
                    <a:lumMod val="75000"/>
                  </a:schemeClr>
                </a:solidFill>
                <a:latin typeface="+mn-lt"/>
              </a:rPr>
            </a:br>
            <a:r>
              <a:rPr lang="en-US" sz="2400" b="1" i="1" dirty="0">
                <a:solidFill>
                  <a:schemeClr val="accent2">
                    <a:lumMod val="75000"/>
                  </a:schemeClr>
                </a:solidFill>
                <a:latin typeface="+mn-lt"/>
              </a:rPr>
              <a:t>United States and Canada’s industries achieve and maintain their </a:t>
            </a:r>
            <a:br>
              <a:rPr lang="en-US" sz="2400" b="1" i="1" dirty="0">
                <a:solidFill>
                  <a:schemeClr val="accent2">
                    <a:lumMod val="75000"/>
                  </a:schemeClr>
                </a:solidFill>
                <a:latin typeface="+mn-lt"/>
              </a:rPr>
            </a:br>
            <a:r>
              <a:rPr lang="en-US" sz="2400" b="1" i="1" dirty="0">
                <a:solidFill>
                  <a:schemeClr val="accent2">
                    <a:lumMod val="75000"/>
                  </a:schemeClr>
                </a:solidFill>
                <a:latin typeface="+mn-lt"/>
              </a:rPr>
              <a:t>respective decarbonization goals</a:t>
            </a:r>
            <a:r>
              <a:rPr lang="en-US" sz="2400" dirty="0">
                <a:solidFill>
                  <a:schemeClr val="accent2">
                    <a:lumMod val="75000"/>
                  </a:schemeClr>
                </a:solidFill>
                <a:latin typeface="+mn-lt"/>
              </a:rPr>
              <a:t>.</a:t>
            </a:r>
          </a:p>
          <a:p>
            <a:pPr marL="0" indent="0">
              <a:buNone/>
            </a:pPr>
            <a:r>
              <a:rPr lang="en-US" sz="2400" kern="100" dirty="0">
                <a:solidFill>
                  <a:schemeClr val="accent1">
                    <a:lumMod val="50000"/>
                  </a:schemeClr>
                </a:solidFill>
                <a:latin typeface="+mn-lt"/>
                <a:ea typeface="Calibri" panose="020F0502020204030204" pitchFamily="34" charset="0"/>
                <a:cs typeface="Times New Roman" panose="02020603050405020304" pitchFamily="18" charset="0"/>
              </a:rPr>
              <a:t>T</a:t>
            </a:r>
            <a:r>
              <a:rPr lang="en-US" sz="2400" kern="100" dirty="0">
                <a:solidFill>
                  <a:schemeClr val="accent1">
                    <a:lumMod val="50000"/>
                  </a:schemeClr>
                </a:solidFill>
                <a:effectLst/>
                <a:latin typeface="+mn-lt"/>
                <a:ea typeface="Calibri" panose="020F0502020204030204" pitchFamily="34" charset="0"/>
                <a:cs typeface="Times New Roman" panose="02020603050405020304" pitchFamily="18" charset="0"/>
              </a:rPr>
              <a:t>hose questions have been asked for years but the industry has never had adequate visibility to core information from which to calculate the answers.</a:t>
            </a:r>
          </a:p>
          <a:p>
            <a:pPr marL="0" indent="0">
              <a:buNone/>
            </a:pPr>
            <a:r>
              <a:rPr lang="en-US" sz="2400" kern="100" dirty="0">
                <a:solidFill>
                  <a:schemeClr val="accent1">
                    <a:lumMod val="50000"/>
                  </a:schemeClr>
                </a:solidFill>
                <a:effectLst/>
                <a:latin typeface="+mn-lt"/>
                <a:ea typeface="Calibri" panose="020F0502020204030204" pitchFamily="34" charset="0"/>
                <a:cs typeface="Times New Roman" panose="02020603050405020304" pitchFamily="18" charset="0"/>
              </a:rPr>
              <a:t>The answers have always been considered unknown and unknowable, until now.</a:t>
            </a:r>
          </a:p>
          <a:p>
            <a:pPr marL="0" indent="0">
              <a:buNone/>
            </a:pPr>
            <a:endParaRPr lang="en-US" sz="2400" dirty="0">
              <a:solidFill>
                <a:schemeClr val="accent1">
                  <a:lumMod val="50000"/>
                </a:schemeClr>
              </a:solidFill>
              <a:latin typeface="+mn-lt"/>
            </a:endParaRPr>
          </a:p>
        </p:txBody>
      </p:sp>
      <p:sp>
        <p:nvSpPr>
          <p:cNvPr id="4" name="Slide Number Placeholder 3">
            <a:extLst>
              <a:ext uri="{FF2B5EF4-FFF2-40B4-BE49-F238E27FC236}">
                <a16:creationId xmlns:a16="http://schemas.microsoft.com/office/drawing/2014/main" id="{52611FDF-D8D5-2BA3-D80C-DA3E2108DD50}"/>
              </a:ext>
            </a:extLst>
          </p:cNvPr>
          <p:cNvSpPr>
            <a:spLocks noGrp="1"/>
          </p:cNvSpPr>
          <p:nvPr>
            <p:ph type="sldNum" sz="quarter" idx="4"/>
          </p:nvPr>
        </p:nvSpPr>
        <p:spPr/>
        <p:txBody>
          <a:bodyPr/>
          <a:lstStyle/>
          <a:p>
            <a:pPr algn="r"/>
            <a:r>
              <a:rPr lang="en-US" dirty="0"/>
              <a:t>www.insulation.org    </a:t>
            </a:r>
            <a:fld id="{F117C22A-DE4F-4912-A470-E3DBC1987589}" type="slidenum">
              <a:rPr lang="en-US" sz="1400" b="1" smtClean="0">
                <a:solidFill>
                  <a:schemeClr val="bg2">
                    <a:lumMod val="75000"/>
                  </a:schemeClr>
                </a:solidFill>
              </a:rPr>
              <a:pPr algn="r"/>
              <a:t>12</a:t>
            </a:fld>
            <a:endParaRPr lang="en-US" b="1" dirty="0">
              <a:solidFill>
                <a:schemeClr val="bg2">
                  <a:lumMod val="75000"/>
                </a:schemeClr>
              </a:solidFill>
            </a:endParaRPr>
          </a:p>
        </p:txBody>
      </p:sp>
      <p:sp>
        <p:nvSpPr>
          <p:cNvPr id="5" name="Title 5">
            <a:extLst>
              <a:ext uri="{FF2B5EF4-FFF2-40B4-BE49-F238E27FC236}">
                <a16:creationId xmlns:a16="http://schemas.microsoft.com/office/drawing/2014/main" id="{183C8EA6-C46D-4D28-3F0B-97BE9ED3C502}"/>
              </a:ext>
            </a:extLst>
          </p:cNvPr>
          <p:cNvSpPr>
            <a:spLocks noGrp="1"/>
          </p:cNvSpPr>
          <p:nvPr>
            <p:ph type="title"/>
          </p:nvPr>
        </p:nvSpPr>
        <p:spPr>
          <a:xfrm>
            <a:off x="548640" y="990600"/>
            <a:ext cx="11106150" cy="722313"/>
          </a:xfrm>
        </p:spPr>
        <p:txBody>
          <a:bodyPr>
            <a:normAutofit fontScale="90000"/>
          </a:bodyPr>
          <a:lstStyle/>
          <a:p>
            <a:r>
              <a:rPr lang="en-US" sz="2000" kern="100" dirty="0">
                <a:latin typeface="Calibri" panose="020F0502020204030204" pitchFamily="34" charset="0"/>
                <a:ea typeface="Calibri" panose="020F0502020204030204" pitchFamily="34" charset="0"/>
                <a:cs typeface="Times New Roman" panose="02020603050405020304" pitchFamily="18" charset="0"/>
              </a:rPr>
              <a:t>The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br>
              <a:rPr lang="en-US" sz="2000" b="1" kern="100" dirty="0">
                <a:effectLst/>
                <a:latin typeface="+mj-lt"/>
                <a:ea typeface="Calibri" panose="020F0502020204030204" pitchFamily="34" charset="0"/>
                <a:cs typeface="Times New Roman" panose="02020603050405020304" pitchFamily="18" charset="0"/>
              </a:rPr>
            </a:br>
            <a:r>
              <a:rPr lang="en-US" sz="3200" b="1" kern="100" dirty="0">
                <a:solidFill>
                  <a:schemeClr val="accent2">
                    <a:lumMod val="75000"/>
                  </a:schemeClr>
                </a:solidFill>
                <a:effectLst/>
                <a:latin typeface="+mj-lt"/>
                <a:ea typeface="Calibri" panose="020F0502020204030204" pitchFamily="34" charset="0"/>
                <a:cs typeface="Times New Roman" panose="02020603050405020304" pitchFamily="18" charset="0"/>
              </a:rPr>
              <a:t>Purpose &amp; Objective</a:t>
            </a:r>
            <a:endParaRPr lang="en-US" sz="3200" dirty="0">
              <a:solidFill>
                <a:schemeClr val="accent2">
                  <a:lumMod val="75000"/>
                </a:schemeClr>
              </a:solidFill>
            </a:endParaRPr>
          </a:p>
        </p:txBody>
      </p:sp>
    </p:spTree>
    <p:extLst>
      <p:ext uri="{BB962C8B-B14F-4D97-AF65-F5344CB8AC3E}">
        <p14:creationId xmlns:p14="http://schemas.microsoft.com/office/powerpoint/2010/main" val="398936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5E4B7-D967-A05A-DD60-BA99CE6D9294}"/>
              </a:ext>
            </a:extLst>
          </p:cNvPr>
          <p:cNvSpPr>
            <a:spLocks noGrp="1"/>
          </p:cNvSpPr>
          <p:nvPr>
            <p:ph sz="quarter" idx="13"/>
          </p:nvPr>
        </p:nvSpPr>
        <p:spPr>
          <a:xfrm>
            <a:off x="685800" y="2057400"/>
            <a:ext cx="10896600" cy="4270248"/>
          </a:xfrm>
        </p:spPr>
        <p:txBody>
          <a:bodyPr>
            <a:normAutofit lnSpcReduction="10000"/>
          </a:bodyPr>
          <a:lstStyle/>
          <a:p>
            <a:pPr marL="0" marR="0" indent="0">
              <a:spcAft>
                <a:spcPts val="600"/>
              </a:spcAft>
              <a:buNone/>
            </a:pPr>
            <a:r>
              <a:rPr lang="en-US" sz="2800" b="1" kern="100" dirty="0">
                <a:solidFill>
                  <a:schemeClr val="accent1"/>
                </a:solidFill>
                <a:effectLst/>
                <a:latin typeface="Arial Nova" panose="020B0504020202020204" pitchFamily="34" charset="0"/>
                <a:ea typeface="Times New Roman" panose="02020603050405020304" pitchFamily="18" charset="0"/>
                <a:cs typeface="Times New Roman" panose="02020603050405020304" pitchFamily="18" charset="0"/>
              </a:rPr>
              <a:t>Objective</a:t>
            </a:r>
            <a:endParaRPr lang="en-US" sz="900" b="1" kern="100" dirty="0">
              <a:solidFill>
                <a:schemeClr val="accent1"/>
              </a:solidFill>
              <a:effectLst/>
              <a:latin typeface="Arial Nova" panose="020B0504020202020204" pitchFamily="34" charset="0"/>
              <a:ea typeface="Times New Roman" panose="02020603050405020304" pitchFamily="18" charset="0"/>
              <a:cs typeface="Times New Roman" panose="02020603050405020304" pitchFamily="18" charset="0"/>
            </a:endParaRPr>
          </a:p>
          <a:p>
            <a:pPr marL="0" marR="0" indent="0">
              <a:spcAft>
                <a:spcPts val="600"/>
              </a:spcAft>
              <a:buNone/>
            </a:pPr>
            <a:r>
              <a:rPr lang="en-US" sz="2800" kern="1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The study objective was to answer two questions from the perspective of the mechanical insulation industry:</a:t>
            </a:r>
            <a:endParaRPr lang="en-US" sz="28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endParaRPr>
          </a:p>
          <a:p>
            <a:pPr marL="514350" marR="0" lvl="0" indent="-514350">
              <a:spcAft>
                <a:spcPts val="600"/>
              </a:spcAft>
              <a:buClr>
                <a:srgbClr val="008000"/>
              </a:buClr>
              <a:buSzPct val="80000"/>
              <a:buAutoNum type="arabicPeriod"/>
              <a:tabLst>
                <a:tab pos="228600" algn="l"/>
                <a:tab pos="457200" algn="l"/>
              </a:tabLst>
            </a:pPr>
            <a:r>
              <a:rPr lang="en-US" sz="2800" kern="100" dirty="0">
                <a:effectLst/>
                <a:latin typeface="Arial Nova" panose="020B0504020202020204" pitchFamily="34" charset="0"/>
                <a:ea typeface="Calibri" panose="020F0502020204030204" pitchFamily="34" charset="0"/>
                <a:cs typeface="Times New Roman" panose="02020603050405020304" pitchFamily="18" charset="0"/>
              </a:rPr>
              <a:t>How much energy is saved, and GHG emissions reduced, over time by the use of mechanical insulation systems in the higher operating service temperatures in the commercial/building and industrial market segments? </a:t>
            </a:r>
          </a:p>
          <a:p>
            <a:pPr marL="514350" marR="0" lvl="0" indent="-514350">
              <a:spcAft>
                <a:spcPts val="600"/>
              </a:spcAft>
              <a:buClr>
                <a:srgbClr val="008000"/>
              </a:buClr>
              <a:buSzPct val="80000"/>
              <a:buAutoNum type="arabicPeriod"/>
              <a:tabLst>
                <a:tab pos="228600" algn="l"/>
                <a:tab pos="457200" algn="l"/>
              </a:tabLst>
            </a:pPr>
            <a:r>
              <a:rPr lang="en-US" sz="2800" kern="100" dirty="0">
                <a:effectLst/>
                <a:latin typeface="Arial Nova" panose="020B0504020202020204" pitchFamily="34" charset="0"/>
                <a:ea typeface="Calibri" panose="020F0502020204030204" pitchFamily="34" charset="0"/>
                <a:cs typeface="Times New Roman" panose="02020603050405020304" pitchFamily="18" charset="0"/>
              </a:rPr>
              <a:t>Conversely, how much is at risk or lost due to under-insulated areas in the higher temperature market segments?</a:t>
            </a:r>
          </a:p>
          <a:p>
            <a:pPr marL="0" indent="0">
              <a:buNone/>
            </a:pPr>
            <a:endParaRPr lang="en-US" sz="2400" dirty="0">
              <a:solidFill>
                <a:schemeClr val="accent1">
                  <a:lumMod val="50000"/>
                </a:schemeClr>
              </a:solidFill>
              <a:latin typeface="+mn-lt"/>
            </a:endParaRPr>
          </a:p>
        </p:txBody>
      </p:sp>
      <p:sp>
        <p:nvSpPr>
          <p:cNvPr id="4" name="Slide Number Placeholder 3">
            <a:extLst>
              <a:ext uri="{FF2B5EF4-FFF2-40B4-BE49-F238E27FC236}">
                <a16:creationId xmlns:a16="http://schemas.microsoft.com/office/drawing/2014/main" id="{52611FDF-D8D5-2BA3-D80C-DA3E2108DD50}"/>
              </a:ext>
            </a:extLst>
          </p:cNvPr>
          <p:cNvSpPr>
            <a:spLocks noGrp="1"/>
          </p:cNvSpPr>
          <p:nvPr>
            <p:ph type="sldNum" sz="quarter" idx="4"/>
          </p:nvPr>
        </p:nvSpPr>
        <p:spPr/>
        <p:txBody>
          <a:bodyPr/>
          <a:lstStyle/>
          <a:p>
            <a:pPr algn="r"/>
            <a:r>
              <a:rPr lang="en-US" dirty="0"/>
              <a:t>www.insulation.org    </a:t>
            </a:r>
            <a:fld id="{F117C22A-DE4F-4912-A470-E3DBC1987589}" type="slidenum">
              <a:rPr lang="en-US" sz="1400" b="1" smtClean="0">
                <a:solidFill>
                  <a:schemeClr val="bg2">
                    <a:lumMod val="75000"/>
                  </a:schemeClr>
                </a:solidFill>
              </a:rPr>
              <a:pPr algn="r"/>
              <a:t>13</a:t>
            </a:fld>
            <a:endParaRPr lang="en-US" b="1" dirty="0">
              <a:solidFill>
                <a:schemeClr val="bg2">
                  <a:lumMod val="75000"/>
                </a:schemeClr>
              </a:solidFill>
            </a:endParaRPr>
          </a:p>
        </p:txBody>
      </p:sp>
      <p:sp>
        <p:nvSpPr>
          <p:cNvPr id="5" name="Title 5">
            <a:extLst>
              <a:ext uri="{FF2B5EF4-FFF2-40B4-BE49-F238E27FC236}">
                <a16:creationId xmlns:a16="http://schemas.microsoft.com/office/drawing/2014/main" id="{183C8EA6-C46D-4D28-3F0B-97BE9ED3C502}"/>
              </a:ext>
            </a:extLst>
          </p:cNvPr>
          <p:cNvSpPr>
            <a:spLocks noGrp="1"/>
          </p:cNvSpPr>
          <p:nvPr>
            <p:ph type="title"/>
          </p:nvPr>
        </p:nvSpPr>
        <p:spPr>
          <a:xfrm>
            <a:off x="548640" y="990600"/>
            <a:ext cx="11106150" cy="722313"/>
          </a:xfrm>
        </p:spPr>
        <p:txBody>
          <a:bodyPr>
            <a:normAutofit fontScale="90000"/>
          </a:bodyPr>
          <a:lstStyle/>
          <a:p>
            <a:r>
              <a:rPr lang="en-US" sz="2000" kern="100" dirty="0">
                <a:latin typeface="Calibri" panose="020F0502020204030204" pitchFamily="34" charset="0"/>
                <a:ea typeface="Calibri" panose="020F0502020204030204" pitchFamily="34" charset="0"/>
                <a:cs typeface="Times New Roman" panose="02020603050405020304" pitchFamily="18" charset="0"/>
              </a:rPr>
              <a:t>The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br>
              <a:rPr lang="en-US" sz="2000" b="1" kern="100" dirty="0">
                <a:effectLst/>
                <a:latin typeface="+mj-lt"/>
                <a:ea typeface="Calibri" panose="020F0502020204030204" pitchFamily="34" charset="0"/>
                <a:cs typeface="Times New Roman" panose="02020603050405020304" pitchFamily="18" charset="0"/>
              </a:rPr>
            </a:br>
            <a:r>
              <a:rPr lang="en-US" sz="3200" b="1" kern="100" dirty="0">
                <a:solidFill>
                  <a:schemeClr val="accent2">
                    <a:lumMod val="75000"/>
                  </a:schemeClr>
                </a:solidFill>
                <a:effectLst/>
                <a:latin typeface="+mj-lt"/>
                <a:ea typeface="Calibri" panose="020F0502020204030204" pitchFamily="34" charset="0"/>
                <a:cs typeface="Times New Roman" panose="02020603050405020304" pitchFamily="18" charset="0"/>
              </a:rPr>
              <a:t>Purpose &amp; Objective</a:t>
            </a:r>
            <a:endParaRPr lang="en-US" sz="3200" dirty="0">
              <a:solidFill>
                <a:schemeClr val="accent2">
                  <a:lumMod val="75000"/>
                </a:schemeClr>
              </a:solidFill>
            </a:endParaRPr>
          </a:p>
        </p:txBody>
      </p:sp>
    </p:spTree>
    <p:extLst>
      <p:ext uri="{BB962C8B-B14F-4D97-AF65-F5344CB8AC3E}">
        <p14:creationId xmlns:p14="http://schemas.microsoft.com/office/powerpoint/2010/main" val="6384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5E4B7-D967-A05A-DD60-BA99CE6D9294}"/>
              </a:ext>
            </a:extLst>
          </p:cNvPr>
          <p:cNvSpPr>
            <a:spLocks noGrp="1"/>
          </p:cNvSpPr>
          <p:nvPr>
            <p:ph sz="quarter" idx="13"/>
          </p:nvPr>
        </p:nvSpPr>
        <p:spPr>
          <a:xfrm>
            <a:off x="548640" y="1746816"/>
            <a:ext cx="10896600" cy="2380616"/>
          </a:xfrm>
        </p:spPr>
        <p:txBody>
          <a:bodyPr>
            <a:normAutofit/>
          </a:bodyPr>
          <a:lstStyle/>
          <a:p>
            <a:pPr marL="0" indent="0">
              <a:buNone/>
            </a:pPr>
            <a:r>
              <a:rPr lang="en-US" sz="2400" b="1" dirty="0">
                <a:solidFill>
                  <a:schemeClr val="accent1"/>
                </a:solidFill>
                <a:latin typeface="+mn-lt"/>
              </a:rPr>
              <a:t>Generally,  mechanical insulation manufacturers produce products in two forms. One being in a “ready to use” form and one requiring additional modification or fabrication before it is installed.</a:t>
            </a:r>
          </a:p>
          <a:p>
            <a:pPr marL="0" indent="0">
              <a:buNone/>
            </a:pPr>
            <a:r>
              <a:rPr lang="en-US" sz="2000" dirty="0">
                <a:solidFill>
                  <a:schemeClr val="accent1">
                    <a:lumMod val="50000"/>
                  </a:schemeClr>
                </a:solidFill>
                <a:latin typeface="+mn-lt"/>
              </a:rPr>
              <a:t>For purposes of this study “ready to use” refers to sectional pipe insulation and board products that can be taken from the manufacturers packaging and installed. </a:t>
            </a:r>
            <a:r>
              <a:rPr lang="en-US" sz="2000" kern="100" dirty="0">
                <a:solidFill>
                  <a:schemeClr val="accent1">
                    <a:lumMod val="50000"/>
                  </a:schemeClr>
                </a:solidFill>
                <a:effectLst/>
                <a:latin typeface="+mn-lt"/>
                <a:ea typeface="Calibri" panose="020F0502020204030204" pitchFamily="34" charset="0"/>
                <a:cs typeface="Times New Roman" panose="02020603050405020304" pitchFamily="18" charset="0"/>
              </a:rPr>
              <a:t>3E Plus</a:t>
            </a:r>
            <a:r>
              <a:rPr lang="en-US" sz="2000" kern="100" baseline="30000" dirty="0">
                <a:solidFill>
                  <a:schemeClr val="accent1">
                    <a:lumMod val="50000"/>
                  </a:schemeClr>
                </a:solidFill>
                <a:effectLst/>
                <a:latin typeface="+mn-lt"/>
                <a:ea typeface="Calibri" panose="020F0502020204030204" pitchFamily="34" charset="0"/>
                <a:cs typeface="Times New Roman" panose="02020603050405020304" pitchFamily="18" charset="0"/>
              </a:rPr>
              <a:t>®</a:t>
            </a:r>
            <a:r>
              <a:rPr lang="en-US" sz="2000" kern="100" dirty="0">
                <a:solidFill>
                  <a:schemeClr val="accent1">
                    <a:lumMod val="50000"/>
                  </a:schemeClr>
                </a:solidFill>
                <a:effectLst/>
                <a:latin typeface="+mn-lt"/>
                <a:ea typeface="Calibri" panose="020F0502020204030204" pitchFamily="34" charset="0"/>
                <a:cs typeface="Times New Roman" panose="02020603050405020304" pitchFamily="18" charset="0"/>
              </a:rPr>
              <a:t> calculations were made in 50° increments for each of the service temperature ranges for insulation thicknesses 1”– 3” in ½” increments from which an average was determined for each size.</a:t>
            </a:r>
          </a:p>
          <a:p>
            <a:pPr marL="0" indent="0">
              <a:buNone/>
            </a:pPr>
            <a:endParaRPr lang="en-US" sz="2400" dirty="0">
              <a:solidFill>
                <a:schemeClr val="accent1">
                  <a:lumMod val="50000"/>
                </a:schemeClr>
              </a:solidFill>
              <a:latin typeface="+mn-lt"/>
            </a:endParaRPr>
          </a:p>
          <a:p>
            <a:pPr marL="0" indent="0">
              <a:buNone/>
            </a:pPr>
            <a:endParaRPr lang="en-US" sz="1600" dirty="0">
              <a:solidFill>
                <a:schemeClr val="accent1">
                  <a:lumMod val="50000"/>
                </a:schemeClr>
              </a:solidFill>
              <a:latin typeface="+mn-lt"/>
            </a:endParaRPr>
          </a:p>
          <a:p>
            <a:pPr marL="0" indent="0">
              <a:buNone/>
            </a:pPr>
            <a:endParaRPr lang="en-US" sz="2400" dirty="0">
              <a:solidFill>
                <a:schemeClr val="accent1">
                  <a:lumMod val="50000"/>
                </a:schemeClr>
              </a:solidFill>
              <a:latin typeface="+mn-lt"/>
            </a:endParaRPr>
          </a:p>
        </p:txBody>
      </p:sp>
      <p:sp>
        <p:nvSpPr>
          <p:cNvPr id="4" name="Slide Number Placeholder 3">
            <a:extLst>
              <a:ext uri="{FF2B5EF4-FFF2-40B4-BE49-F238E27FC236}">
                <a16:creationId xmlns:a16="http://schemas.microsoft.com/office/drawing/2014/main" id="{52611FDF-D8D5-2BA3-D80C-DA3E2108DD50}"/>
              </a:ext>
            </a:extLst>
          </p:cNvPr>
          <p:cNvSpPr>
            <a:spLocks noGrp="1"/>
          </p:cNvSpPr>
          <p:nvPr>
            <p:ph type="sldNum" sz="quarter" idx="4"/>
          </p:nvPr>
        </p:nvSpPr>
        <p:spPr/>
        <p:txBody>
          <a:bodyPr/>
          <a:lstStyle/>
          <a:p>
            <a:pPr algn="r"/>
            <a:r>
              <a:rPr lang="en-US" dirty="0"/>
              <a:t>www.insulation.org    </a:t>
            </a:r>
            <a:fld id="{F117C22A-DE4F-4912-A470-E3DBC1987589}" type="slidenum">
              <a:rPr lang="en-US" sz="1400" b="1" smtClean="0">
                <a:solidFill>
                  <a:schemeClr val="bg2">
                    <a:lumMod val="75000"/>
                  </a:schemeClr>
                </a:solidFill>
              </a:rPr>
              <a:pPr algn="r"/>
              <a:t>14</a:t>
            </a:fld>
            <a:endParaRPr lang="en-US" b="1" dirty="0">
              <a:solidFill>
                <a:schemeClr val="bg2">
                  <a:lumMod val="75000"/>
                </a:schemeClr>
              </a:solidFill>
            </a:endParaRPr>
          </a:p>
        </p:txBody>
      </p:sp>
      <p:sp>
        <p:nvSpPr>
          <p:cNvPr id="5" name="Title 5">
            <a:extLst>
              <a:ext uri="{FF2B5EF4-FFF2-40B4-BE49-F238E27FC236}">
                <a16:creationId xmlns:a16="http://schemas.microsoft.com/office/drawing/2014/main" id="{183C8EA6-C46D-4D28-3F0B-97BE9ED3C502}"/>
              </a:ext>
            </a:extLst>
          </p:cNvPr>
          <p:cNvSpPr>
            <a:spLocks noGrp="1"/>
          </p:cNvSpPr>
          <p:nvPr>
            <p:ph type="title"/>
          </p:nvPr>
        </p:nvSpPr>
        <p:spPr>
          <a:xfrm>
            <a:off x="548640" y="815729"/>
            <a:ext cx="11106150" cy="722313"/>
          </a:xfrm>
        </p:spPr>
        <p:txBody>
          <a:bodyPr>
            <a:normAutofit fontScale="90000"/>
          </a:bodyPr>
          <a:lstStyle/>
          <a:p>
            <a:r>
              <a:rPr lang="en-US" sz="2000" kern="100" dirty="0">
                <a:latin typeface="Calibri" panose="020F0502020204030204" pitchFamily="34" charset="0"/>
                <a:ea typeface="Calibri" panose="020F0502020204030204" pitchFamily="34" charset="0"/>
                <a:cs typeface="Times New Roman" panose="02020603050405020304" pitchFamily="18" charset="0"/>
              </a:rPr>
              <a:t>The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br>
              <a:rPr lang="en-US" sz="2000" b="1" kern="100" dirty="0">
                <a:effectLst/>
                <a:latin typeface="+mj-lt"/>
                <a:ea typeface="Calibri" panose="020F0502020204030204" pitchFamily="34" charset="0"/>
                <a:cs typeface="Times New Roman" panose="02020603050405020304" pitchFamily="18" charset="0"/>
              </a:rPr>
            </a:br>
            <a:r>
              <a:rPr lang="en-US" sz="3200" kern="100" dirty="0">
                <a:solidFill>
                  <a:schemeClr val="accent2">
                    <a:lumMod val="75000"/>
                  </a:schemeClr>
                </a:solidFill>
                <a:latin typeface="+mj-lt"/>
                <a:ea typeface="Calibri" panose="020F0502020204030204" pitchFamily="34" charset="0"/>
                <a:cs typeface="Times New Roman" panose="02020603050405020304" pitchFamily="18" charset="0"/>
              </a:rPr>
              <a:t>Scope of the Study</a:t>
            </a:r>
            <a:endParaRPr lang="en-US" sz="3200" dirty="0">
              <a:solidFill>
                <a:schemeClr val="accent2">
                  <a:lumMod val="75000"/>
                </a:schemeClr>
              </a:solidFill>
            </a:endParaRPr>
          </a:p>
        </p:txBody>
      </p:sp>
      <p:graphicFrame>
        <p:nvGraphicFramePr>
          <p:cNvPr id="9" name="Table 8">
            <a:extLst>
              <a:ext uri="{FF2B5EF4-FFF2-40B4-BE49-F238E27FC236}">
                <a16:creationId xmlns:a16="http://schemas.microsoft.com/office/drawing/2014/main" id="{791ABDCB-700F-C9F1-34E7-C041E7E5B18B}"/>
              </a:ext>
            </a:extLst>
          </p:cNvPr>
          <p:cNvGraphicFramePr>
            <a:graphicFrameLocks noGrp="1"/>
          </p:cNvGraphicFramePr>
          <p:nvPr>
            <p:extLst>
              <p:ext uri="{D42A27DB-BD31-4B8C-83A1-F6EECF244321}">
                <p14:modId xmlns:p14="http://schemas.microsoft.com/office/powerpoint/2010/main" val="2617545854"/>
              </p:ext>
            </p:extLst>
          </p:nvPr>
        </p:nvGraphicFramePr>
        <p:xfrm>
          <a:off x="3425189" y="4311081"/>
          <a:ext cx="5143502" cy="2380617"/>
        </p:xfrm>
        <a:graphic>
          <a:graphicData uri="http://schemas.openxmlformats.org/drawingml/2006/table">
            <a:tbl>
              <a:tblPr firstRow="1" firstCol="1" bandRow="1"/>
              <a:tblGrid>
                <a:gridCol w="1467140">
                  <a:extLst>
                    <a:ext uri="{9D8B030D-6E8A-4147-A177-3AD203B41FA5}">
                      <a16:colId xmlns:a16="http://schemas.microsoft.com/office/drawing/2014/main" val="3240680602"/>
                    </a:ext>
                  </a:extLst>
                </a:gridCol>
                <a:gridCol w="1286727">
                  <a:extLst>
                    <a:ext uri="{9D8B030D-6E8A-4147-A177-3AD203B41FA5}">
                      <a16:colId xmlns:a16="http://schemas.microsoft.com/office/drawing/2014/main" val="1537993936"/>
                    </a:ext>
                  </a:extLst>
                </a:gridCol>
                <a:gridCol w="1256321">
                  <a:extLst>
                    <a:ext uri="{9D8B030D-6E8A-4147-A177-3AD203B41FA5}">
                      <a16:colId xmlns:a16="http://schemas.microsoft.com/office/drawing/2014/main" val="2865211749"/>
                    </a:ext>
                  </a:extLst>
                </a:gridCol>
                <a:gridCol w="1133314">
                  <a:extLst>
                    <a:ext uri="{9D8B030D-6E8A-4147-A177-3AD203B41FA5}">
                      <a16:colId xmlns:a16="http://schemas.microsoft.com/office/drawing/2014/main" val="2707433873"/>
                    </a:ext>
                  </a:extLst>
                </a:gridCol>
              </a:tblGrid>
              <a:tr h="349833">
                <a:tc>
                  <a:txBody>
                    <a:bodyPr/>
                    <a:lstStyle/>
                    <a:p>
                      <a:pPr marL="0" marR="0" algn="ctr">
                        <a:spcBef>
                          <a:spcPts val="600"/>
                        </a:spcBef>
                        <a:spcAft>
                          <a:spcPts val="600"/>
                        </a:spcAft>
                      </a:pPr>
                      <a:r>
                        <a:rPr lang="en-US" sz="1000" b="1" kern="100">
                          <a:solidFill>
                            <a:srgbClr val="FFFFFF"/>
                          </a:solidFill>
                          <a:effectLst/>
                          <a:latin typeface="Arial" panose="020B0604020202020204" pitchFamily="34" charset="0"/>
                          <a:ea typeface="Calibri" panose="020F0502020204030204" pitchFamily="34" charset="0"/>
                          <a:cs typeface="Calibri" panose="020F0502020204030204" pitchFamily="34" charset="0"/>
                        </a:rPr>
                        <a:t>Material Group</a:t>
                      </a:r>
                      <a:endParaRPr lang="en-US" sz="1200" b="1" kern="100">
                        <a:solidFill>
                          <a:srgbClr val="FFFFFF"/>
                        </a:solidFill>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spcBef>
                          <a:spcPts val="600"/>
                        </a:spcBef>
                        <a:spcAft>
                          <a:spcPts val="600"/>
                        </a:spcAft>
                      </a:pPr>
                      <a:r>
                        <a:rPr lang="en-US" sz="1000" b="0" kern="100" dirty="0">
                          <a:solidFill>
                            <a:srgbClr val="FFFFFF"/>
                          </a:solidFill>
                          <a:effectLst/>
                          <a:latin typeface="+mn-lt"/>
                          <a:ea typeface="Calibri" panose="020F0502020204030204" pitchFamily="34" charset="0"/>
                          <a:cs typeface="Calibri" panose="020F0502020204030204" pitchFamily="34" charset="0"/>
                        </a:rPr>
                        <a:t>Material Type</a:t>
                      </a:r>
                      <a:endParaRPr lang="en-US" sz="1200" b="0" kern="100" dirty="0">
                        <a:solidFill>
                          <a:srgbClr val="FFFFFF"/>
                        </a:solidFill>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spcBef>
                          <a:spcPts val="600"/>
                        </a:spcBef>
                        <a:spcAft>
                          <a:spcPts val="600"/>
                        </a:spcAft>
                      </a:pPr>
                      <a:r>
                        <a:rPr lang="en-US" sz="1000" b="0" kern="100" dirty="0">
                          <a:solidFill>
                            <a:srgbClr val="FFFFFF"/>
                          </a:solidFill>
                          <a:effectLst/>
                          <a:latin typeface="+mn-lt"/>
                          <a:ea typeface="Calibri" panose="020F0502020204030204" pitchFamily="34" charset="0"/>
                          <a:cs typeface="Calibri" panose="020F0502020204030204" pitchFamily="34" charset="0"/>
                        </a:rPr>
                        <a:t>Location</a:t>
                      </a:r>
                      <a:endParaRPr lang="en-US" sz="1200" b="0" kern="100" dirty="0">
                        <a:solidFill>
                          <a:srgbClr val="FFFFFF"/>
                        </a:solidFill>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spcBef>
                          <a:spcPts val="600"/>
                        </a:spcBef>
                        <a:spcAft>
                          <a:spcPts val="600"/>
                        </a:spcAft>
                      </a:pPr>
                      <a:r>
                        <a:rPr lang="en-US" sz="1000" b="0" kern="100">
                          <a:solidFill>
                            <a:srgbClr val="FFFFFF"/>
                          </a:solidFill>
                          <a:effectLst/>
                          <a:latin typeface="+mn-lt"/>
                          <a:ea typeface="Calibri" panose="020F0502020204030204" pitchFamily="34" charset="0"/>
                          <a:cs typeface="Calibri" panose="020F0502020204030204" pitchFamily="34" charset="0"/>
                        </a:rPr>
                        <a:t>Protective Covering</a:t>
                      </a:r>
                      <a:endParaRPr lang="en-US" sz="1200" b="0" kern="100">
                        <a:solidFill>
                          <a:srgbClr val="FFFFFF"/>
                        </a:solidFill>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val="3395900032"/>
                  </a:ext>
                </a:extLst>
              </a:tr>
              <a:tr h="507696">
                <a:tc>
                  <a:txBody>
                    <a:bodyPr/>
                    <a:lstStyle/>
                    <a:p>
                      <a:pPr marL="0" marR="0" algn="ctr">
                        <a:spcBef>
                          <a:spcPts val="600"/>
                        </a:spcBef>
                        <a:spcAft>
                          <a:spcPts val="600"/>
                        </a:spcAft>
                      </a:pPr>
                      <a:r>
                        <a:rPr lang="en-US" sz="1000" b="1" kern="100" dirty="0">
                          <a:solidFill>
                            <a:srgbClr val="385623"/>
                          </a:solidFill>
                          <a:effectLst/>
                          <a:latin typeface="Trade Gothic Next" panose="020B0503040303020004" pitchFamily="34" charset="0"/>
                          <a:ea typeface="Calibri" panose="020F0502020204030204" pitchFamily="34" charset="0"/>
                          <a:cs typeface="Calibri" panose="020F0502020204030204" pitchFamily="34" charset="0"/>
                        </a:rPr>
                        <a:t>Fibrous </a:t>
                      </a:r>
                      <a:br>
                        <a:rPr lang="en-US" sz="1000" b="1" kern="100" dirty="0">
                          <a:solidFill>
                            <a:srgbClr val="385623"/>
                          </a:solidFill>
                          <a:effectLst/>
                          <a:latin typeface="Trade Gothic Next" panose="020B0503040303020004" pitchFamily="34" charset="0"/>
                          <a:ea typeface="Calibri" panose="020F0502020204030204" pitchFamily="34" charset="0"/>
                          <a:cs typeface="Calibri" panose="020F0502020204030204" pitchFamily="34" charset="0"/>
                        </a:rPr>
                      </a:br>
                      <a:r>
                        <a:rPr lang="en-US" sz="1000" b="1" kern="100" dirty="0">
                          <a:solidFill>
                            <a:srgbClr val="385623"/>
                          </a:solidFill>
                          <a:effectLst/>
                          <a:latin typeface="Trade Gothic Next" panose="020B0503040303020004" pitchFamily="34" charset="0"/>
                          <a:ea typeface="Calibri" panose="020F0502020204030204" pitchFamily="34" charset="0"/>
                          <a:cs typeface="Calibri" panose="020F0502020204030204" pitchFamily="34" charset="0"/>
                        </a:rPr>
                        <a:t>(Mineral Fiber)</a:t>
                      </a:r>
                      <a:endParaRPr lang="en-US" sz="1200" b="1" kern="100" dirty="0">
                        <a:solidFill>
                          <a:srgbClr val="FFFFFF"/>
                        </a:solidFill>
                        <a:effectLst/>
                        <a:latin typeface="Trade Gothic Next" panose="020B05030403030200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Fiberglass</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Indoors</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ASJ Type Jacket</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796253"/>
                  </a:ext>
                </a:extLst>
              </a:tr>
              <a:tr h="507696">
                <a:tc>
                  <a:txBody>
                    <a:bodyPr/>
                    <a:lstStyle/>
                    <a:p>
                      <a:pPr marL="0" marR="0" algn="ctr">
                        <a:spcBef>
                          <a:spcPts val="600"/>
                        </a:spcBef>
                        <a:spcAft>
                          <a:spcPts val="600"/>
                        </a:spcAft>
                      </a:pPr>
                      <a:r>
                        <a:rPr lang="en-US" sz="1000" b="1" kern="100" dirty="0">
                          <a:solidFill>
                            <a:srgbClr val="385623"/>
                          </a:solidFill>
                          <a:effectLst/>
                          <a:latin typeface="Trade Gothic Next" panose="020B0503040303020004" pitchFamily="34" charset="0"/>
                          <a:ea typeface="Calibri" panose="020F0502020204030204" pitchFamily="34" charset="0"/>
                          <a:cs typeface="Calibri" panose="020F0502020204030204" pitchFamily="34" charset="0"/>
                        </a:rPr>
                        <a:t>Fibrous </a:t>
                      </a:r>
                      <a:br>
                        <a:rPr lang="en-US" sz="1000" b="1" kern="100" dirty="0">
                          <a:solidFill>
                            <a:srgbClr val="385623"/>
                          </a:solidFill>
                          <a:effectLst/>
                          <a:latin typeface="Trade Gothic Next" panose="020B0503040303020004" pitchFamily="34" charset="0"/>
                          <a:ea typeface="Calibri" panose="020F0502020204030204" pitchFamily="34" charset="0"/>
                          <a:cs typeface="Calibri" panose="020F0502020204030204" pitchFamily="34" charset="0"/>
                        </a:rPr>
                      </a:br>
                      <a:r>
                        <a:rPr lang="en-US" sz="1000" b="1" kern="100" dirty="0">
                          <a:solidFill>
                            <a:srgbClr val="385623"/>
                          </a:solidFill>
                          <a:effectLst/>
                          <a:latin typeface="Trade Gothic Next" panose="020B0503040303020004" pitchFamily="34" charset="0"/>
                          <a:ea typeface="Calibri" panose="020F0502020204030204" pitchFamily="34" charset="0"/>
                          <a:cs typeface="Calibri" panose="020F0502020204030204" pitchFamily="34" charset="0"/>
                        </a:rPr>
                        <a:t>(Mineral Fiber)</a:t>
                      </a:r>
                      <a:endParaRPr lang="en-US" sz="1200" b="1" kern="100" dirty="0">
                        <a:solidFill>
                          <a:srgbClr val="FFFFFF"/>
                        </a:solidFill>
                        <a:effectLst/>
                        <a:latin typeface="Trade Gothic Next" panose="020B05030403030200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Mineral Wool</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Outdoors</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Aluminum</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719104"/>
                  </a:ext>
                </a:extLst>
              </a:tr>
              <a:tr h="507696">
                <a:tc>
                  <a:txBody>
                    <a:bodyPr/>
                    <a:lstStyle/>
                    <a:p>
                      <a:pPr marL="0" marR="0" algn="ctr">
                        <a:spcBef>
                          <a:spcPts val="600"/>
                        </a:spcBef>
                        <a:spcAft>
                          <a:spcPts val="600"/>
                        </a:spcAft>
                      </a:pPr>
                      <a:r>
                        <a:rPr lang="en-US" sz="1000" b="1" kern="100" dirty="0">
                          <a:solidFill>
                            <a:srgbClr val="385623"/>
                          </a:solidFill>
                          <a:effectLst/>
                          <a:latin typeface="Trade Gothic Next" panose="020B0503040303020004" pitchFamily="34" charset="0"/>
                          <a:ea typeface="Calibri" panose="020F0502020204030204" pitchFamily="34" charset="0"/>
                          <a:cs typeface="Calibri" panose="020F0502020204030204" pitchFamily="34" charset="0"/>
                        </a:rPr>
                        <a:t>Granular</a:t>
                      </a:r>
                      <a:endParaRPr lang="en-US" sz="1200" b="1" kern="100" dirty="0">
                        <a:solidFill>
                          <a:srgbClr val="FFFFFF"/>
                        </a:solidFill>
                        <a:effectLst/>
                        <a:latin typeface="Trade Gothic Next" panose="020B05030403030200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Calcium Silicate</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Outdoors</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 </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Aluminum</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916869"/>
                  </a:ext>
                </a:extLst>
              </a:tr>
              <a:tr h="507696">
                <a:tc>
                  <a:txBody>
                    <a:bodyPr/>
                    <a:lstStyle/>
                    <a:p>
                      <a:pPr marL="0" marR="0" algn="ctr">
                        <a:spcBef>
                          <a:spcPts val="600"/>
                        </a:spcBef>
                        <a:spcAft>
                          <a:spcPts val="600"/>
                        </a:spcAft>
                      </a:pPr>
                      <a:r>
                        <a:rPr lang="en-US" sz="1000" b="1" kern="100" dirty="0">
                          <a:solidFill>
                            <a:srgbClr val="385623"/>
                          </a:solidFill>
                          <a:effectLst/>
                          <a:latin typeface="Trade Gothic Next" panose="020B0503040303020004" pitchFamily="34" charset="0"/>
                          <a:ea typeface="Calibri" panose="020F0502020204030204" pitchFamily="34" charset="0"/>
                          <a:cs typeface="Calibri" panose="020F0502020204030204" pitchFamily="34" charset="0"/>
                        </a:rPr>
                        <a:t>Granular</a:t>
                      </a:r>
                      <a:endParaRPr lang="en-US" sz="1200" b="1" kern="100" dirty="0">
                        <a:solidFill>
                          <a:srgbClr val="FFFFFF"/>
                        </a:solidFill>
                        <a:effectLst/>
                        <a:latin typeface="Trade Gothic Next" panose="020B05030403030200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Expanded Perlite</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Outdoors</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 </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kern="100" dirty="0">
                          <a:effectLst/>
                          <a:latin typeface="Trade Gothic Next" panose="020B0503040303020004" pitchFamily="34" charset="0"/>
                          <a:ea typeface="Calibri" panose="020F0502020204030204" pitchFamily="34" charset="0"/>
                          <a:cs typeface="Calibri" panose="020F0502020204030204" pitchFamily="34" charset="0"/>
                        </a:rPr>
                        <a:t>Aluminum</a:t>
                      </a:r>
                      <a:endParaRPr lang="en-US" sz="1400" b="0" kern="100" dirty="0">
                        <a:effectLst/>
                        <a:latin typeface="Trade Gothic Next" panose="020B05030403030200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039348"/>
                  </a:ext>
                </a:extLst>
              </a:tr>
            </a:tbl>
          </a:graphicData>
        </a:graphic>
      </p:graphicFrame>
      <p:sp>
        <p:nvSpPr>
          <p:cNvPr id="10" name="Rectangle 2">
            <a:extLst>
              <a:ext uri="{FF2B5EF4-FFF2-40B4-BE49-F238E27FC236}">
                <a16:creationId xmlns:a16="http://schemas.microsoft.com/office/drawing/2014/main" id="{DEC0E459-BA94-FDC7-4635-AB652B2D8681}"/>
              </a:ext>
            </a:extLst>
          </p:cNvPr>
          <p:cNvSpPr>
            <a:spLocks noChangeArrowheads="1"/>
          </p:cNvSpPr>
          <p:nvPr/>
        </p:nvSpPr>
        <p:spPr bwMode="auto">
          <a:xfrm>
            <a:off x="1828800" y="4311081"/>
            <a:ext cx="15201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bmk="_Toc149062187">
                <a:ln>
                  <a:noFill/>
                </a:ln>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Table: Materials Included in Study</a:t>
            </a:r>
            <a:endParaRPr kumimoji="0" lang="en-US" altLang="en-US" sz="1200" b="1" i="0" u="none" strike="noStrike" cap="none" normalizeH="0" baseline="0" dirty="0">
              <a:ln>
                <a:noFill/>
              </a:ln>
              <a:solidFill>
                <a:schemeClr val="accent2">
                  <a:lumMod val="75000"/>
                </a:schemeClr>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accent2">
                  <a:lumMod val="75000"/>
                </a:schemeClr>
              </a:solidFill>
              <a:effectLst/>
              <a:latin typeface="Arial" panose="020B0604020202020204" pitchFamily="34" charset="0"/>
            </a:endParaRPr>
          </a:p>
        </p:txBody>
      </p:sp>
    </p:spTree>
    <p:extLst>
      <p:ext uri="{BB962C8B-B14F-4D97-AF65-F5344CB8AC3E}">
        <p14:creationId xmlns:p14="http://schemas.microsoft.com/office/powerpoint/2010/main" val="133748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5E4B7-D967-A05A-DD60-BA99CE6D9294}"/>
              </a:ext>
            </a:extLst>
          </p:cNvPr>
          <p:cNvSpPr>
            <a:spLocks noGrp="1"/>
          </p:cNvSpPr>
          <p:nvPr>
            <p:ph sz="quarter" idx="13"/>
          </p:nvPr>
        </p:nvSpPr>
        <p:spPr>
          <a:xfrm>
            <a:off x="647700" y="2160124"/>
            <a:ext cx="11007090" cy="4091323"/>
          </a:xfrm>
        </p:spPr>
        <p:txBody>
          <a:bodyPr>
            <a:normAutofit/>
          </a:bodyPr>
          <a:lstStyle/>
          <a:p>
            <a:pPr marL="0" indent="0">
              <a:spcAft>
                <a:spcPts val="1200"/>
              </a:spcAft>
              <a:buNone/>
            </a:pPr>
            <a:r>
              <a:rPr lang="en-US" sz="2400" b="1" dirty="0">
                <a:solidFill>
                  <a:schemeClr val="accent1">
                    <a:lumMod val="50000"/>
                  </a:schemeClr>
                </a:solidFill>
                <a:latin typeface="+mn-lt"/>
              </a:rPr>
              <a:t>The exclusion of elastomeric and materials that are not “ready to use” such as aerogel, cellular glass, polyisocyanurate (</a:t>
            </a:r>
            <a:r>
              <a:rPr lang="en-US" sz="2400" b="1" dirty="0" err="1">
                <a:solidFill>
                  <a:schemeClr val="accent1">
                    <a:lumMod val="50000"/>
                  </a:schemeClr>
                </a:solidFill>
                <a:latin typeface="+mn-lt"/>
              </a:rPr>
              <a:t>polyiso</a:t>
            </a:r>
            <a:r>
              <a:rPr lang="en-US" sz="2400" b="1" dirty="0">
                <a:solidFill>
                  <a:schemeClr val="accent1">
                    <a:lumMod val="50000"/>
                  </a:schemeClr>
                </a:solidFill>
                <a:latin typeface="+mn-lt"/>
              </a:rPr>
              <a:t>), ceramic fiber, removable/reusable insulation covers, and other products makes the results of this study “extremely conservative.” </a:t>
            </a:r>
          </a:p>
          <a:p>
            <a:pPr marL="0" indent="0">
              <a:spcAft>
                <a:spcPts val="1200"/>
              </a:spcAft>
              <a:buNone/>
            </a:pPr>
            <a:r>
              <a:rPr lang="en-US" sz="2400" b="1" dirty="0">
                <a:solidFill>
                  <a:schemeClr val="accent1">
                    <a:lumMod val="50000"/>
                  </a:schemeClr>
                </a:solidFill>
                <a:latin typeface="+mn-lt"/>
              </a:rPr>
              <a:t>Inclusion of those products which would have been the preferred approach. We simply were not able to develop a feasible methodology—there was no other reason. </a:t>
            </a:r>
          </a:p>
        </p:txBody>
      </p:sp>
      <p:sp>
        <p:nvSpPr>
          <p:cNvPr id="4" name="Slide Number Placeholder 3">
            <a:extLst>
              <a:ext uri="{FF2B5EF4-FFF2-40B4-BE49-F238E27FC236}">
                <a16:creationId xmlns:a16="http://schemas.microsoft.com/office/drawing/2014/main" id="{52611FDF-D8D5-2BA3-D80C-DA3E2108DD50}"/>
              </a:ext>
            </a:extLst>
          </p:cNvPr>
          <p:cNvSpPr>
            <a:spLocks noGrp="1"/>
          </p:cNvSpPr>
          <p:nvPr>
            <p:ph type="sldNum" sz="quarter" idx="4"/>
          </p:nvPr>
        </p:nvSpPr>
        <p:spPr/>
        <p:txBody>
          <a:bodyPr/>
          <a:lstStyle/>
          <a:p>
            <a:pPr algn="r"/>
            <a:r>
              <a:rPr lang="en-US" dirty="0"/>
              <a:t>www.insulation.org    </a:t>
            </a:r>
            <a:fld id="{F117C22A-DE4F-4912-A470-E3DBC1987589}" type="slidenum">
              <a:rPr lang="en-US" sz="1400" b="1" smtClean="0">
                <a:solidFill>
                  <a:schemeClr val="bg2">
                    <a:lumMod val="75000"/>
                  </a:schemeClr>
                </a:solidFill>
              </a:rPr>
              <a:pPr algn="r"/>
              <a:t>15</a:t>
            </a:fld>
            <a:endParaRPr lang="en-US" b="1" dirty="0">
              <a:solidFill>
                <a:schemeClr val="bg2">
                  <a:lumMod val="75000"/>
                </a:schemeClr>
              </a:solidFill>
            </a:endParaRPr>
          </a:p>
        </p:txBody>
      </p:sp>
      <p:sp>
        <p:nvSpPr>
          <p:cNvPr id="5" name="Title 5">
            <a:extLst>
              <a:ext uri="{FF2B5EF4-FFF2-40B4-BE49-F238E27FC236}">
                <a16:creationId xmlns:a16="http://schemas.microsoft.com/office/drawing/2014/main" id="{183C8EA6-C46D-4D28-3F0B-97BE9ED3C502}"/>
              </a:ext>
            </a:extLst>
          </p:cNvPr>
          <p:cNvSpPr>
            <a:spLocks noGrp="1"/>
          </p:cNvSpPr>
          <p:nvPr>
            <p:ph type="title"/>
          </p:nvPr>
        </p:nvSpPr>
        <p:spPr>
          <a:xfrm>
            <a:off x="548640" y="990600"/>
            <a:ext cx="11106150" cy="722313"/>
          </a:xfrm>
        </p:spPr>
        <p:txBody>
          <a:bodyPr>
            <a:normAutofit fontScale="90000"/>
          </a:bodyPr>
          <a:lstStyle/>
          <a:p>
            <a:r>
              <a:rPr lang="en-US" sz="2000" kern="100" dirty="0">
                <a:latin typeface="Calibri" panose="020F0502020204030204" pitchFamily="34" charset="0"/>
                <a:ea typeface="Calibri" panose="020F0502020204030204" pitchFamily="34" charset="0"/>
                <a:cs typeface="Times New Roman" panose="02020603050405020304" pitchFamily="18" charset="0"/>
              </a:rPr>
              <a:t>The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br>
              <a:rPr lang="en-US" sz="2000" b="1" kern="100" dirty="0">
                <a:effectLst/>
                <a:latin typeface="+mj-lt"/>
                <a:ea typeface="Calibri" panose="020F0502020204030204" pitchFamily="34" charset="0"/>
                <a:cs typeface="Times New Roman" panose="02020603050405020304" pitchFamily="18" charset="0"/>
              </a:rPr>
            </a:br>
            <a:r>
              <a:rPr lang="en-US" sz="3200" kern="100" dirty="0">
                <a:solidFill>
                  <a:schemeClr val="accent2">
                    <a:lumMod val="75000"/>
                  </a:schemeClr>
                </a:solidFill>
                <a:latin typeface="+mj-lt"/>
                <a:ea typeface="Calibri" panose="020F0502020204030204" pitchFamily="34" charset="0"/>
                <a:cs typeface="Times New Roman" panose="02020603050405020304" pitchFamily="18" charset="0"/>
              </a:rPr>
              <a:t>Scope of the Study</a:t>
            </a:r>
            <a:endParaRPr lang="en-US" sz="3200" dirty="0">
              <a:solidFill>
                <a:schemeClr val="accent2">
                  <a:lumMod val="75000"/>
                </a:schemeClr>
              </a:solidFill>
            </a:endParaRPr>
          </a:p>
        </p:txBody>
      </p:sp>
      <p:sp>
        <p:nvSpPr>
          <p:cNvPr id="6" name="TextBox 5">
            <a:extLst>
              <a:ext uri="{FF2B5EF4-FFF2-40B4-BE49-F238E27FC236}">
                <a16:creationId xmlns:a16="http://schemas.microsoft.com/office/drawing/2014/main" id="{AA0E0A5D-984B-47F4-E3A4-D7BED5CE6EE7}"/>
              </a:ext>
            </a:extLst>
          </p:cNvPr>
          <p:cNvSpPr txBox="1"/>
          <p:nvPr/>
        </p:nvSpPr>
        <p:spPr>
          <a:xfrm>
            <a:off x="2772729" y="5486400"/>
            <a:ext cx="6110286" cy="461665"/>
          </a:xfrm>
          <a:prstGeom prst="rect">
            <a:avLst/>
          </a:prstGeom>
          <a:solidFill>
            <a:schemeClr val="accent2">
              <a:lumMod val="75000"/>
            </a:schemeClr>
          </a:solidFill>
        </p:spPr>
        <p:txBody>
          <a:bodyPr wrap="square">
            <a:spAutoFit/>
          </a:bodyPr>
          <a:lstStyle/>
          <a:p>
            <a:r>
              <a:rPr lang="en-US" sz="2400" b="1" dirty="0">
                <a:solidFill>
                  <a:schemeClr val="bg1"/>
                </a:solidFill>
                <a:effectLst/>
                <a:ea typeface="Times New Roman" panose="02020603050405020304" pitchFamily="18" charset="0"/>
              </a:rPr>
              <a:t>The findings are </a:t>
            </a:r>
            <a:r>
              <a:rPr lang="en-US" sz="2400" b="1" dirty="0">
                <a:solidFill>
                  <a:schemeClr val="bg1"/>
                </a:solidFill>
                <a:effectLst/>
                <a:latin typeface="+mn-lt"/>
                <a:ea typeface="Times New Roman" panose="02020603050405020304" pitchFamily="18" charset="0"/>
              </a:rPr>
              <a:t>extremely conservative </a:t>
            </a:r>
            <a:endParaRPr lang="en-US" sz="2400" b="1" dirty="0">
              <a:solidFill>
                <a:schemeClr val="bg1"/>
              </a:solidFill>
            </a:endParaRPr>
          </a:p>
        </p:txBody>
      </p:sp>
    </p:spTree>
    <p:extLst>
      <p:ext uri="{BB962C8B-B14F-4D97-AF65-F5344CB8AC3E}">
        <p14:creationId xmlns:p14="http://schemas.microsoft.com/office/powerpoint/2010/main" val="17638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5E4B7-D967-A05A-DD60-BA99CE6D9294}"/>
              </a:ext>
            </a:extLst>
          </p:cNvPr>
          <p:cNvSpPr>
            <a:spLocks noGrp="1"/>
          </p:cNvSpPr>
          <p:nvPr>
            <p:ph sz="quarter" idx="13"/>
          </p:nvPr>
        </p:nvSpPr>
        <p:spPr>
          <a:xfrm>
            <a:off x="647700" y="2286000"/>
            <a:ext cx="10896600" cy="4270248"/>
          </a:xfrm>
        </p:spPr>
        <p:txBody>
          <a:bodyPr>
            <a:normAutofit/>
          </a:bodyPr>
          <a:lstStyle/>
          <a:p>
            <a:pPr marL="0" marR="0" indent="0">
              <a:lnSpc>
                <a:spcPct val="107000"/>
              </a:lnSpc>
              <a:spcBef>
                <a:spcPts val="0"/>
              </a:spcBef>
              <a:spcAft>
                <a:spcPts val="800"/>
              </a:spcAft>
              <a:buNone/>
            </a:pPr>
            <a:r>
              <a:rPr lang="en-US" sz="2400" b="1" kern="100" dirty="0">
                <a:solidFill>
                  <a:schemeClr val="accent1">
                    <a:lumMod val="50000"/>
                  </a:schemeClr>
                </a:solidFill>
                <a:effectLst/>
                <a:latin typeface="+mn-lt"/>
                <a:ea typeface="Calibri" panose="020F0502020204030204" pitchFamily="34" charset="0"/>
                <a:cs typeface="Times New Roman" panose="02020603050405020304" pitchFamily="18" charset="0"/>
              </a:rPr>
              <a:t>The study would not have been possible without the support of:</a:t>
            </a:r>
          </a:p>
          <a:p>
            <a:pPr marL="342900" marR="0" lvl="0" indent="-342900">
              <a:lnSpc>
                <a:spcPct val="107000"/>
              </a:lnSpc>
              <a:spcBef>
                <a:spcPts val="0"/>
              </a:spcBef>
              <a:spcAft>
                <a:spcPts val="600"/>
              </a:spcAft>
              <a:buFont typeface="Symbol" panose="05050102010706020507" pitchFamily="18" charset="2"/>
              <a:buChar char=""/>
            </a:pPr>
            <a:r>
              <a:rPr lang="en-US" sz="3200" b="1" kern="100" dirty="0">
                <a:solidFill>
                  <a:schemeClr val="accent1">
                    <a:lumMod val="50000"/>
                  </a:schemeClr>
                </a:solidFill>
                <a:effectLst/>
                <a:latin typeface="+mn-lt"/>
                <a:ea typeface="Calibri" panose="020F0502020204030204" pitchFamily="34" charset="0"/>
                <a:cs typeface="Times New Roman" panose="02020603050405020304" pitchFamily="18" charset="0"/>
              </a:rPr>
              <a:t>Johns Manville, a Berkshire Hathaway Company</a:t>
            </a:r>
          </a:p>
          <a:p>
            <a:pPr marL="342900" marR="0" lvl="0" indent="-342900">
              <a:lnSpc>
                <a:spcPct val="107000"/>
              </a:lnSpc>
              <a:spcBef>
                <a:spcPts val="0"/>
              </a:spcBef>
              <a:spcAft>
                <a:spcPts val="600"/>
              </a:spcAft>
              <a:buFont typeface="Symbol" panose="05050102010706020507" pitchFamily="18" charset="2"/>
              <a:buChar char=""/>
            </a:pPr>
            <a:r>
              <a:rPr lang="en-US" sz="3200" b="1" kern="100" dirty="0">
                <a:solidFill>
                  <a:schemeClr val="accent1">
                    <a:lumMod val="50000"/>
                  </a:schemeClr>
                </a:solidFill>
                <a:effectLst/>
                <a:latin typeface="+mn-lt"/>
                <a:ea typeface="Calibri" panose="020F0502020204030204" pitchFamily="34" charset="0"/>
                <a:cs typeface="Times New Roman" panose="02020603050405020304" pitchFamily="18" charset="0"/>
              </a:rPr>
              <a:t>Knauf Insulation, Inc.</a:t>
            </a:r>
          </a:p>
          <a:p>
            <a:pPr marL="342900" marR="0" lvl="0" indent="-342900">
              <a:lnSpc>
                <a:spcPct val="107000"/>
              </a:lnSpc>
              <a:spcBef>
                <a:spcPts val="0"/>
              </a:spcBef>
              <a:spcAft>
                <a:spcPts val="600"/>
              </a:spcAft>
              <a:buFont typeface="Symbol" panose="05050102010706020507" pitchFamily="18" charset="2"/>
              <a:buChar char=""/>
            </a:pPr>
            <a:r>
              <a:rPr lang="en-US" sz="3200" b="1" kern="100" dirty="0">
                <a:solidFill>
                  <a:schemeClr val="accent1">
                    <a:lumMod val="50000"/>
                  </a:schemeClr>
                </a:solidFill>
                <a:effectLst/>
                <a:latin typeface="+mn-lt"/>
                <a:ea typeface="Calibri" panose="020F0502020204030204" pitchFamily="34" charset="0"/>
                <a:cs typeface="Times New Roman" panose="02020603050405020304" pitchFamily="18" charset="0"/>
              </a:rPr>
              <a:t>Owens Corning</a:t>
            </a:r>
          </a:p>
          <a:p>
            <a:pPr marL="342900" marR="0" lvl="0" indent="-342900">
              <a:lnSpc>
                <a:spcPct val="107000"/>
              </a:lnSpc>
              <a:spcBef>
                <a:spcPts val="0"/>
              </a:spcBef>
              <a:spcAft>
                <a:spcPts val="600"/>
              </a:spcAft>
              <a:buFont typeface="Symbol" panose="05050102010706020507" pitchFamily="18" charset="2"/>
              <a:buChar char=""/>
            </a:pPr>
            <a:r>
              <a:rPr lang="en-US" sz="3200" b="1" kern="100" dirty="0">
                <a:solidFill>
                  <a:schemeClr val="accent1">
                    <a:lumMod val="50000"/>
                  </a:schemeClr>
                </a:solidFill>
                <a:effectLst/>
                <a:latin typeface="+mn-lt"/>
                <a:ea typeface="Calibri" panose="020F0502020204030204" pitchFamily="34" charset="0"/>
                <a:cs typeface="Times New Roman" panose="02020603050405020304" pitchFamily="18" charset="0"/>
              </a:rPr>
              <a:t>Rockwool Technical Insulation</a:t>
            </a:r>
          </a:p>
          <a:p>
            <a:pPr marL="0" indent="0">
              <a:buNone/>
            </a:pPr>
            <a:endParaRPr lang="en-US" sz="2400" dirty="0">
              <a:solidFill>
                <a:schemeClr val="accent1">
                  <a:lumMod val="50000"/>
                </a:schemeClr>
              </a:solidFill>
              <a:latin typeface="+mn-lt"/>
            </a:endParaRPr>
          </a:p>
        </p:txBody>
      </p:sp>
      <p:sp>
        <p:nvSpPr>
          <p:cNvPr id="4" name="Slide Number Placeholder 3">
            <a:extLst>
              <a:ext uri="{FF2B5EF4-FFF2-40B4-BE49-F238E27FC236}">
                <a16:creationId xmlns:a16="http://schemas.microsoft.com/office/drawing/2014/main" id="{52611FDF-D8D5-2BA3-D80C-DA3E2108DD50}"/>
              </a:ext>
            </a:extLst>
          </p:cNvPr>
          <p:cNvSpPr>
            <a:spLocks noGrp="1"/>
          </p:cNvSpPr>
          <p:nvPr>
            <p:ph type="sldNum" sz="quarter" idx="4"/>
          </p:nvPr>
        </p:nvSpPr>
        <p:spPr/>
        <p:txBody>
          <a:bodyPr/>
          <a:lstStyle/>
          <a:p>
            <a:pPr algn="r"/>
            <a:r>
              <a:rPr lang="en-US" dirty="0"/>
              <a:t>www.insulation.org    </a:t>
            </a:r>
            <a:fld id="{F117C22A-DE4F-4912-A470-E3DBC1987589}" type="slidenum">
              <a:rPr lang="en-US" sz="1400" b="1" smtClean="0">
                <a:solidFill>
                  <a:schemeClr val="bg2">
                    <a:lumMod val="75000"/>
                  </a:schemeClr>
                </a:solidFill>
              </a:rPr>
              <a:pPr algn="r"/>
              <a:t>16</a:t>
            </a:fld>
            <a:endParaRPr lang="en-US" b="1" dirty="0">
              <a:solidFill>
                <a:schemeClr val="bg2">
                  <a:lumMod val="75000"/>
                </a:schemeClr>
              </a:solidFill>
            </a:endParaRPr>
          </a:p>
        </p:txBody>
      </p:sp>
      <p:sp>
        <p:nvSpPr>
          <p:cNvPr id="5" name="Title 5">
            <a:extLst>
              <a:ext uri="{FF2B5EF4-FFF2-40B4-BE49-F238E27FC236}">
                <a16:creationId xmlns:a16="http://schemas.microsoft.com/office/drawing/2014/main" id="{183C8EA6-C46D-4D28-3F0B-97BE9ED3C502}"/>
              </a:ext>
            </a:extLst>
          </p:cNvPr>
          <p:cNvSpPr>
            <a:spLocks noGrp="1"/>
          </p:cNvSpPr>
          <p:nvPr>
            <p:ph type="title"/>
          </p:nvPr>
        </p:nvSpPr>
        <p:spPr>
          <a:xfrm>
            <a:off x="548640" y="990600"/>
            <a:ext cx="11106150" cy="722313"/>
          </a:xfrm>
        </p:spPr>
        <p:txBody>
          <a:bodyPr>
            <a:normAutofit fontScale="90000"/>
          </a:bodyPr>
          <a:lstStyle/>
          <a:p>
            <a:r>
              <a:rPr lang="en-US" sz="2000" kern="100" dirty="0">
                <a:latin typeface="Calibri" panose="020F0502020204030204" pitchFamily="34" charset="0"/>
                <a:ea typeface="Calibri" panose="020F0502020204030204" pitchFamily="34" charset="0"/>
                <a:cs typeface="Times New Roman" panose="02020603050405020304" pitchFamily="18" charset="0"/>
              </a:rPr>
              <a:t>The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br>
              <a:rPr lang="en-US" sz="2000" b="1" kern="100" dirty="0">
                <a:effectLst/>
                <a:latin typeface="+mj-lt"/>
                <a:ea typeface="Calibri" panose="020F0502020204030204" pitchFamily="34" charset="0"/>
                <a:cs typeface="Times New Roman" panose="02020603050405020304" pitchFamily="18" charset="0"/>
              </a:rPr>
            </a:br>
            <a:r>
              <a:rPr lang="en-US" sz="3200" kern="100" dirty="0">
                <a:solidFill>
                  <a:schemeClr val="accent2">
                    <a:lumMod val="75000"/>
                  </a:schemeClr>
                </a:solidFill>
                <a:latin typeface="+mj-lt"/>
                <a:ea typeface="Calibri" panose="020F0502020204030204" pitchFamily="34" charset="0"/>
                <a:cs typeface="Times New Roman" panose="02020603050405020304" pitchFamily="18" charset="0"/>
              </a:rPr>
              <a:t>Scope of the Study</a:t>
            </a:r>
            <a:endParaRPr lang="en-US" sz="3200" dirty="0">
              <a:solidFill>
                <a:schemeClr val="accent2">
                  <a:lumMod val="75000"/>
                </a:schemeClr>
              </a:solidFill>
            </a:endParaRPr>
          </a:p>
        </p:txBody>
      </p:sp>
      <p:sp>
        <p:nvSpPr>
          <p:cNvPr id="7" name="AutoShape 6">
            <a:extLst>
              <a:ext uri="{FF2B5EF4-FFF2-40B4-BE49-F238E27FC236}">
                <a16:creationId xmlns:a16="http://schemas.microsoft.com/office/drawing/2014/main" id="{2212E691-8F68-A188-F8F2-67436C30AD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41177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5E4B7-D967-A05A-DD60-BA99CE6D9294}"/>
              </a:ext>
            </a:extLst>
          </p:cNvPr>
          <p:cNvSpPr>
            <a:spLocks noGrp="1"/>
          </p:cNvSpPr>
          <p:nvPr>
            <p:ph sz="quarter" idx="13"/>
          </p:nvPr>
        </p:nvSpPr>
        <p:spPr>
          <a:xfrm>
            <a:off x="647700" y="1981200"/>
            <a:ext cx="10896600" cy="4270248"/>
          </a:xfrm>
        </p:spPr>
        <p:txBody>
          <a:bodyPr>
            <a:normAutofit/>
          </a:bodyPr>
          <a:lstStyle/>
          <a:p>
            <a:r>
              <a:rPr lang="en-US" sz="2400" b="1" dirty="0">
                <a:solidFill>
                  <a:schemeClr val="accent1">
                    <a:lumMod val="50000"/>
                  </a:schemeClr>
                </a:solidFill>
                <a:effectLst/>
                <a:latin typeface="+mn-lt"/>
                <a:ea typeface="Times New Roman" panose="02020603050405020304" pitchFamily="18" charset="0"/>
              </a:rPr>
              <a:t>Only 2”–12” Iron Pipe Sizes (IPS) and 1”– 3” pipe and board single layer thicknesses were used in the study. </a:t>
            </a:r>
          </a:p>
          <a:p>
            <a:pPr marL="0" indent="0" algn="ctr">
              <a:buNone/>
            </a:pPr>
            <a:r>
              <a:rPr lang="en-US" sz="2800" dirty="0">
                <a:solidFill>
                  <a:schemeClr val="accent1">
                    <a:lumMod val="50000"/>
                  </a:schemeClr>
                </a:solidFill>
                <a:latin typeface="+mn-lt"/>
                <a:ea typeface="Times New Roman" panose="02020603050405020304" pitchFamily="18" charset="0"/>
              </a:rPr>
              <a:t>	</a:t>
            </a:r>
            <a:r>
              <a:rPr lang="en-US" sz="2000" dirty="0">
                <a:solidFill>
                  <a:schemeClr val="accent2">
                    <a:lumMod val="75000"/>
                  </a:schemeClr>
                </a:solidFill>
                <a:effectLst/>
                <a:latin typeface="+mn-lt"/>
                <a:ea typeface="Times New Roman" panose="02020603050405020304" pitchFamily="18" charset="0"/>
              </a:rPr>
              <a:t>The limited </a:t>
            </a:r>
            <a:r>
              <a:rPr lang="en-US" sz="2000" dirty="0" err="1">
                <a:solidFill>
                  <a:schemeClr val="accent2">
                    <a:lumMod val="75000"/>
                  </a:schemeClr>
                </a:solidFill>
                <a:effectLst/>
                <a:latin typeface="+mn-lt"/>
                <a:ea typeface="Times New Roman" panose="02020603050405020304" pitchFamily="18" charset="0"/>
              </a:rPr>
              <a:t>IPSs</a:t>
            </a:r>
            <a:r>
              <a:rPr lang="en-US" sz="2000" dirty="0">
                <a:solidFill>
                  <a:schemeClr val="accent2">
                    <a:lumMod val="75000"/>
                  </a:schemeClr>
                </a:solidFill>
                <a:effectLst/>
                <a:latin typeface="+mn-lt"/>
                <a:ea typeface="Times New Roman" panose="02020603050405020304" pitchFamily="18" charset="0"/>
              </a:rPr>
              <a:t> and thickness highlights the extremely conservative findings  </a:t>
            </a:r>
          </a:p>
          <a:p>
            <a:r>
              <a:rPr lang="en-US" sz="2400" b="1" dirty="0">
                <a:solidFill>
                  <a:schemeClr val="accent1">
                    <a:lumMod val="50000"/>
                  </a:schemeClr>
                </a:solidFill>
                <a:latin typeface="+mn-lt"/>
                <a:ea typeface="Times New Roman" panose="02020603050405020304" pitchFamily="18" charset="0"/>
              </a:rPr>
              <a:t>Did not i</a:t>
            </a:r>
            <a:r>
              <a:rPr lang="en-US" sz="2400" b="1" dirty="0">
                <a:solidFill>
                  <a:schemeClr val="accent1">
                    <a:lumMod val="50000"/>
                  </a:schemeClr>
                </a:solidFill>
                <a:effectLst/>
                <a:latin typeface="+mn-lt"/>
                <a:ea typeface="Times New Roman" panose="02020603050405020304" pitchFamily="18" charset="0"/>
              </a:rPr>
              <a:t>nclude operating temperatures below 150°F which excludes a significant portion of the commercial market and portions of the industrial market</a:t>
            </a:r>
            <a:r>
              <a:rPr lang="en-US" sz="2600" b="1" dirty="0">
                <a:solidFill>
                  <a:schemeClr val="accent1">
                    <a:lumMod val="50000"/>
                  </a:schemeClr>
                </a:solidFill>
                <a:effectLst/>
                <a:latin typeface="+mn-lt"/>
                <a:ea typeface="Times New Roman" panose="02020603050405020304" pitchFamily="18" charset="0"/>
              </a:rPr>
              <a:t>. </a:t>
            </a:r>
          </a:p>
          <a:p>
            <a:pPr marL="228600" lvl="1" indent="0" algn="ctr">
              <a:spcBef>
                <a:spcPts val="1200"/>
              </a:spcBef>
              <a:buNone/>
            </a:pPr>
            <a:r>
              <a:rPr lang="en-US" sz="2300" b="1" dirty="0">
                <a:solidFill>
                  <a:schemeClr val="accent1">
                    <a:lumMod val="50000"/>
                  </a:schemeClr>
                </a:solidFill>
                <a:latin typeface="+mn-lt"/>
                <a:ea typeface="Times New Roman" panose="02020603050405020304" pitchFamily="18" charset="0"/>
              </a:rPr>
              <a:t>	</a:t>
            </a:r>
            <a:r>
              <a:rPr lang="en-US" sz="2000" dirty="0">
                <a:solidFill>
                  <a:schemeClr val="accent2">
                    <a:lumMod val="75000"/>
                  </a:schemeClr>
                </a:solidFill>
                <a:latin typeface="+mn-lt"/>
                <a:ea typeface="Times New Roman" panose="02020603050405020304" pitchFamily="18" charset="0"/>
              </a:rPr>
              <a:t>H</a:t>
            </a:r>
            <a:r>
              <a:rPr lang="en-US" sz="2000" dirty="0">
                <a:solidFill>
                  <a:schemeClr val="accent2">
                    <a:lumMod val="75000"/>
                  </a:schemeClr>
                </a:solidFill>
                <a:effectLst/>
                <a:latin typeface="+mn-lt"/>
                <a:ea typeface="Times New Roman" panose="02020603050405020304" pitchFamily="18" charset="0"/>
              </a:rPr>
              <a:t>ighlights again how extremely conservative the findings are</a:t>
            </a:r>
            <a:endParaRPr lang="en-US" sz="2000" b="1" dirty="0">
              <a:solidFill>
                <a:schemeClr val="accent2">
                  <a:lumMod val="75000"/>
                </a:schemeClr>
              </a:solidFill>
              <a:effectLst/>
              <a:latin typeface="+mn-lt"/>
              <a:ea typeface="Times New Roman" panose="02020603050405020304" pitchFamily="18" charset="0"/>
            </a:endParaRPr>
          </a:p>
          <a:p>
            <a:r>
              <a:rPr lang="en-US" sz="2400" b="1" dirty="0">
                <a:solidFill>
                  <a:schemeClr val="accent1">
                    <a:lumMod val="50000"/>
                  </a:schemeClr>
                </a:solidFill>
                <a:latin typeface="+mn-lt"/>
                <a:ea typeface="Times New Roman" panose="02020603050405020304" pitchFamily="18" charset="0"/>
              </a:rPr>
              <a:t>The study covers a time span of 11 years; 2017–2021 (the past), 2022 (present) and 2023–2027 (the future)</a:t>
            </a:r>
            <a:endParaRPr lang="en-US" sz="2400" dirty="0">
              <a:effectLst/>
              <a:latin typeface="+mn-lt"/>
              <a:ea typeface="Times New Roman" panose="02020603050405020304" pitchFamily="18" charset="0"/>
            </a:endParaRPr>
          </a:p>
          <a:p>
            <a:pPr marL="0" indent="0">
              <a:buNone/>
            </a:pPr>
            <a:endParaRPr lang="en-US" sz="1600" dirty="0">
              <a:solidFill>
                <a:schemeClr val="accent1">
                  <a:lumMod val="50000"/>
                </a:schemeClr>
              </a:solidFill>
              <a:latin typeface="+mn-lt"/>
            </a:endParaRPr>
          </a:p>
          <a:p>
            <a:pPr marL="0" indent="0">
              <a:buNone/>
            </a:pPr>
            <a:endParaRPr lang="en-US" sz="2400" dirty="0">
              <a:solidFill>
                <a:schemeClr val="accent1">
                  <a:lumMod val="50000"/>
                </a:schemeClr>
              </a:solidFill>
              <a:latin typeface="+mn-lt"/>
            </a:endParaRPr>
          </a:p>
        </p:txBody>
      </p:sp>
      <p:sp>
        <p:nvSpPr>
          <p:cNvPr id="4" name="Slide Number Placeholder 3">
            <a:extLst>
              <a:ext uri="{FF2B5EF4-FFF2-40B4-BE49-F238E27FC236}">
                <a16:creationId xmlns:a16="http://schemas.microsoft.com/office/drawing/2014/main" id="{52611FDF-D8D5-2BA3-D80C-DA3E2108DD50}"/>
              </a:ext>
            </a:extLst>
          </p:cNvPr>
          <p:cNvSpPr>
            <a:spLocks noGrp="1"/>
          </p:cNvSpPr>
          <p:nvPr>
            <p:ph type="sldNum" sz="quarter" idx="4"/>
          </p:nvPr>
        </p:nvSpPr>
        <p:spPr/>
        <p:txBody>
          <a:bodyPr/>
          <a:lstStyle/>
          <a:p>
            <a:pPr algn="r"/>
            <a:r>
              <a:rPr lang="en-US" dirty="0"/>
              <a:t>www.insulation.org    </a:t>
            </a:r>
            <a:fld id="{F117C22A-DE4F-4912-A470-E3DBC1987589}" type="slidenum">
              <a:rPr lang="en-US" sz="1400" b="1" smtClean="0">
                <a:solidFill>
                  <a:schemeClr val="bg2">
                    <a:lumMod val="75000"/>
                  </a:schemeClr>
                </a:solidFill>
              </a:rPr>
              <a:pPr algn="r"/>
              <a:t>17</a:t>
            </a:fld>
            <a:endParaRPr lang="en-US" b="1" dirty="0">
              <a:solidFill>
                <a:schemeClr val="bg2">
                  <a:lumMod val="75000"/>
                </a:schemeClr>
              </a:solidFill>
            </a:endParaRPr>
          </a:p>
        </p:txBody>
      </p:sp>
      <p:sp>
        <p:nvSpPr>
          <p:cNvPr id="5" name="Title 5">
            <a:extLst>
              <a:ext uri="{FF2B5EF4-FFF2-40B4-BE49-F238E27FC236}">
                <a16:creationId xmlns:a16="http://schemas.microsoft.com/office/drawing/2014/main" id="{183C8EA6-C46D-4D28-3F0B-97BE9ED3C502}"/>
              </a:ext>
            </a:extLst>
          </p:cNvPr>
          <p:cNvSpPr>
            <a:spLocks noGrp="1"/>
          </p:cNvSpPr>
          <p:nvPr>
            <p:ph type="title"/>
          </p:nvPr>
        </p:nvSpPr>
        <p:spPr>
          <a:xfrm>
            <a:off x="542925" y="901137"/>
            <a:ext cx="11106150" cy="722313"/>
          </a:xfrm>
        </p:spPr>
        <p:txBody>
          <a:bodyPr>
            <a:normAutofit fontScale="90000"/>
          </a:bodyPr>
          <a:lstStyle/>
          <a:p>
            <a:r>
              <a:rPr lang="en-US" sz="2000" kern="100" dirty="0">
                <a:latin typeface="Calibri" panose="020F0502020204030204" pitchFamily="34" charset="0"/>
                <a:ea typeface="Calibri" panose="020F0502020204030204" pitchFamily="34" charset="0"/>
                <a:cs typeface="Times New Roman" panose="02020603050405020304" pitchFamily="18" charset="0"/>
              </a:rPr>
              <a:t>The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br>
              <a:rPr lang="en-US" sz="2000" b="1" kern="100" dirty="0">
                <a:effectLst/>
                <a:latin typeface="+mj-lt"/>
                <a:ea typeface="Calibri" panose="020F0502020204030204" pitchFamily="34" charset="0"/>
                <a:cs typeface="Times New Roman" panose="02020603050405020304" pitchFamily="18" charset="0"/>
              </a:rPr>
            </a:br>
            <a:r>
              <a:rPr lang="en-US" sz="3200" kern="100" dirty="0">
                <a:solidFill>
                  <a:schemeClr val="accent2">
                    <a:lumMod val="75000"/>
                  </a:schemeClr>
                </a:solidFill>
                <a:latin typeface="+mj-lt"/>
                <a:ea typeface="Calibri" panose="020F0502020204030204" pitchFamily="34" charset="0"/>
                <a:cs typeface="Times New Roman" panose="02020603050405020304" pitchFamily="18" charset="0"/>
              </a:rPr>
              <a:t>Scope of the Study</a:t>
            </a:r>
            <a:endParaRPr lang="en-US" sz="3200" dirty="0">
              <a:solidFill>
                <a:schemeClr val="accent2">
                  <a:lumMod val="75000"/>
                </a:schemeClr>
              </a:solidFill>
            </a:endParaRPr>
          </a:p>
        </p:txBody>
      </p:sp>
    </p:spTree>
    <p:extLst>
      <p:ext uri="{BB962C8B-B14F-4D97-AF65-F5344CB8AC3E}">
        <p14:creationId xmlns:p14="http://schemas.microsoft.com/office/powerpoint/2010/main" val="2339697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F9691F-0225-4790-81DE-1296249E5EB7}"/>
              </a:ext>
            </a:extLst>
          </p:cNvPr>
          <p:cNvSpPr>
            <a:spLocks noGrp="1"/>
          </p:cNvSpPr>
          <p:nvPr>
            <p:ph type="sldNum" sz="quarter" idx="4"/>
          </p:nvPr>
        </p:nvSpPr>
        <p:spPr>
          <a:xfrm>
            <a:off x="8911590" y="178263"/>
            <a:ext cx="2743200" cy="365125"/>
          </a:xfrm>
        </p:spPr>
        <p:txBody>
          <a:bodyPr>
            <a:normAutofit/>
          </a:bodyPr>
          <a:lstStyle/>
          <a:p>
            <a:pPr algn="r">
              <a:lnSpc>
                <a:spcPct val="90000"/>
              </a:lnSpc>
              <a:spcAft>
                <a:spcPts val="600"/>
              </a:spcAft>
            </a:pPr>
            <a:r>
              <a:rPr lang="en-US" dirty="0"/>
              <a:t>www.insulation.org    </a:t>
            </a:r>
            <a:fld id="{F117C22A-DE4F-4912-A470-E3DBC1987589}" type="slidenum">
              <a:rPr lang="en-US" sz="1400" b="1" smtClean="0">
                <a:solidFill>
                  <a:schemeClr val="bg2">
                    <a:lumMod val="75000"/>
                  </a:schemeClr>
                </a:solidFill>
              </a:rPr>
              <a:pPr algn="r">
                <a:lnSpc>
                  <a:spcPct val="90000"/>
                </a:lnSpc>
                <a:spcAft>
                  <a:spcPts val="600"/>
                </a:spcAft>
              </a:pPr>
              <a:t>18</a:t>
            </a:fld>
            <a:endParaRPr lang="en-US" sz="1400" b="1" dirty="0">
              <a:solidFill>
                <a:schemeClr val="bg2">
                  <a:lumMod val="75000"/>
                </a:schemeClr>
              </a:solidFill>
            </a:endParaRPr>
          </a:p>
        </p:txBody>
      </p:sp>
      <p:sp>
        <p:nvSpPr>
          <p:cNvPr id="2" name="Title 5">
            <a:extLst>
              <a:ext uri="{FF2B5EF4-FFF2-40B4-BE49-F238E27FC236}">
                <a16:creationId xmlns:a16="http://schemas.microsoft.com/office/drawing/2014/main" id="{776501CD-4E7D-6A88-9691-F76F4AC8B5CE}"/>
              </a:ext>
            </a:extLst>
          </p:cNvPr>
          <p:cNvSpPr txBox="1">
            <a:spLocks/>
          </p:cNvSpPr>
          <p:nvPr/>
        </p:nvSpPr>
        <p:spPr>
          <a:xfrm>
            <a:off x="548640" y="990600"/>
            <a:ext cx="11106150" cy="722313"/>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The Findings</a:t>
            </a:r>
            <a:endParaRPr lang="en-US" sz="3100" dirty="0">
              <a:solidFill>
                <a:schemeClr val="accent2">
                  <a:lumMod val="75000"/>
                </a:schemeClr>
              </a:solidFill>
            </a:endParaRPr>
          </a:p>
        </p:txBody>
      </p:sp>
      <p:sp>
        <p:nvSpPr>
          <p:cNvPr id="6" name="TextBox 5">
            <a:extLst>
              <a:ext uri="{FF2B5EF4-FFF2-40B4-BE49-F238E27FC236}">
                <a16:creationId xmlns:a16="http://schemas.microsoft.com/office/drawing/2014/main" id="{C3321AE7-735F-C7B4-E381-2F40E42381F7}"/>
              </a:ext>
            </a:extLst>
          </p:cNvPr>
          <p:cNvSpPr txBox="1"/>
          <p:nvPr/>
        </p:nvSpPr>
        <p:spPr>
          <a:xfrm>
            <a:off x="497205" y="1905000"/>
            <a:ext cx="11197590" cy="4832092"/>
          </a:xfrm>
          <a:prstGeom prst="rect">
            <a:avLst/>
          </a:prstGeom>
          <a:noFill/>
        </p:spPr>
        <p:txBody>
          <a:bodyPr wrap="square">
            <a:spAutoFit/>
          </a:bodyPr>
          <a:lstStyle/>
          <a:p>
            <a:pPr marL="0" marR="0">
              <a:spcBef>
                <a:spcPts val="1200"/>
              </a:spcBef>
              <a:spcAft>
                <a:spcPts val="1200"/>
              </a:spcAft>
            </a:pPr>
            <a:r>
              <a:rPr lang="en-US" sz="2400" b="1" kern="100" dirty="0">
                <a:solidFill>
                  <a:schemeClr val="accent2">
                    <a:lumMod val="75000"/>
                  </a:schemeClr>
                </a:solidFill>
                <a:effectLst/>
                <a:ea typeface="Calibri" panose="020F0502020204030204" pitchFamily="34" charset="0"/>
                <a:cs typeface="Times New Roman" panose="02020603050405020304" pitchFamily="18" charset="0"/>
              </a:rPr>
              <a:t>Cumulative Results: “</a:t>
            </a:r>
            <a:r>
              <a:rPr lang="en-US" sz="2400" b="1" kern="100" dirty="0">
                <a:solidFill>
                  <a:schemeClr val="accent2">
                    <a:lumMod val="75000"/>
                  </a:schemeClr>
                </a:solidFill>
                <a:ea typeface="Calibri" panose="020F0502020204030204" pitchFamily="34" charset="0"/>
                <a:cs typeface="Times New Roman" panose="02020603050405020304" pitchFamily="18" charset="0"/>
              </a:rPr>
              <a:t>Intact” Mechanical Insulation Systems </a:t>
            </a:r>
            <a:br>
              <a:rPr lang="en-US" sz="2400" b="1" kern="100" dirty="0">
                <a:solidFill>
                  <a:schemeClr val="accent2">
                    <a:lumMod val="75000"/>
                  </a:schemeClr>
                </a:solidFill>
                <a:ea typeface="Calibri" panose="020F0502020204030204" pitchFamily="34" charset="0"/>
                <a:cs typeface="Times New Roman" panose="02020603050405020304" pitchFamily="18" charset="0"/>
              </a:rPr>
            </a:br>
            <a:r>
              <a:rPr lang="en-US" sz="2400" b="1" u="sng" kern="100" dirty="0">
                <a:solidFill>
                  <a:schemeClr val="accent2">
                    <a:lumMod val="75000"/>
                  </a:schemeClr>
                </a:solidFill>
                <a:ea typeface="Calibri" panose="020F0502020204030204" pitchFamily="34" charset="0"/>
                <a:cs typeface="Times New Roman" panose="02020603050405020304" pitchFamily="18" charset="0"/>
              </a:rPr>
              <a:t>Without</a:t>
            </a:r>
            <a:r>
              <a:rPr lang="en-US" sz="2400" b="1" kern="100" dirty="0">
                <a:solidFill>
                  <a:schemeClr val="accent2">
                    <a:lumMod val="75000"/>
                  </a:schemeClr>
                </a:solidFill>
                <a:ea typeface="Calibri" panose="020F0502020204030204" pitchFamily="34" charset="0"/>
                <a:cs typeface="Times New Roman" panose="02020603050405020304" pitchFamily="18" charset="0"/>
              </a:rPr>
              <a:t> Inclusion of “Under-Insulated” Areas</a:t>
            </a:r>
            <a:endParaRPr lang="en-US" sz="2400" b="1" kern="100" dirty="0">
              <a:effectLst/>
              <a:ea typeface="Calibri" panose="020F0502020204030204" pitchFamily="34" charset="0"/>
              <a:cs typeface="Times New Roman" panose="02020603050405020304" pitchFamily="18" charset="0"/>
            </a:endParaRPr>
          </a:p>
          <a:p>
            <a:pPr marL="0" marR="0">
              <a:spcBef>
                <a:spcPts val="1200"/>
              </a:spcBef>
              <a:spcAft>
                <a:spcPts val="1200"/>
              </a:spcAft>
            </a:pPr>
            <a:r>
              <a:rPr lang="en-US" sz="2400" b="1" kern="100" dirty="0">
                <a:effectLst/>
                <a:ea typeface="Calibri" panose="020F0502020204030204" pitchFamily="34" charset="0"/>
                <a:cs typeface="Times New Roman" panose="02020603050405020304" pitchFamily="18" charset="0"/>
              </a:rPr>
              <a:t>The cumulative study results are focused on the savings determined based upon the “ready to use” insulation qualities for the base year (2022), and the savings for the past 5 years, and the next 5 years on a cumulative basis without any “under insulated” areas.</a:t>
            </a:r>
            <a:endParaRPr lang="en-US" sz="2400" dirty="0">
              <a:solidFill>
                <a:schemeClr val="accent2">
                  <a:lumMod val="75000"/>
                </a:schemeClr>
              </a:solidFill>
              <a:effectLst/>
              <a:ea typeface="Times New Roman" panose="02020603050405020304" pitchFamily="18" charset="0"/>
            </a:endParaRPr>
          </a:p>
          <a:p>
            <a:pPr marL="0" marR="0">
              <a:spcBef>
                <a:spcPts val="1200"/>
              </a:spcBef>
              <a:spcAft>
                <a:spcPts val="1200"/>
              </a:spcAft>
            </a:pPr>
            <a:r>
              <a:rPr lang="en-US" sz="2400" b="1" dirty="0">
                <a:solidFill>
                  <a:schemeClr val="accent2">
                    <a:lumMod val="75000"/>
                  </a:schemeClr>
                </a:solidFill>
                <a:effectLst/>
                <a:ea typeface="Times New Roman" panose="02020603050405020304" pitchFamily="18" charset="0"/>
              </a:rPr>
              <a:t>Cumulative for purposes of the study means successive inclusion from year to year. In summary, what exists in one year will exist in the next year, and every year thereafter, unless an event happens which changes the basis of the information.</a:t>
            </a:r>
          </a:p>
          <a:p>
            <a:pPr marL="0" marR="0"/>
            <a:endParaRPr lang="en-US" dirty="0">
              <a:solidFill>
                <a:schemeClr val="accent1">
                  <a:lumMod val="50000"/>
                </a:schemeClr>
              </a:solidFill>
              <a:effectLst/>
              <a:ea typeface="Times New Roman" panose="02020603050405020304" pitchFamily="18" charset="0"/>
            </a:endParaRPr>
          </a:p>
        </p:txBody>
      </p:sp>
    </p:spTree>
    <p:extLst>
      <p:ext uri="{BB962C8B-B14F-4D97-AF65-F5344CB8AC3E}">
        <p14:creationId xmlns:p14="http://schemas.microsoft.com/office/powerpoint/2010/main" val="1748884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F9691F-0225-4790-81DE-1296249E5EB7}"/>
              </a:ext>
            </a:extLst>
          </p:cNvPr>
          <p:cNvSpPr>
            <a:spLocks noGrp="1"/>
          </p:cNvSpPr>
          <p:nvPr>
            <p:ph type="sldNum" sz="quarter" idx="4"/>
          </p:nvPr>
        </p:nvSpPr>
        <p:spPr>
          <a:xfrm>
            <a:off x="8911590" y="178263"/>
            <a:ext cx="2743200" cy="365125"/>
          </a:xfrm>
        </p:spPr>
        <p:txBody>
          <a:bodyPr>
            <a:normAutofit/>
          </a:bodyPr>
          <a:lstStyle/>
          <a:p>
            <a:pPr algn="r">
              <a:lnSpc>
                <a:spcPct val="90000"/>
              </a:lnSpc>
              <a:spcAft>
                <a:spcPts val="600"/>
              </a:spcAft>
            </a:pPr>
            <a:r>
              <a:rPr lang="en-US" dirty="0"/>
              <a:t>www.insulation.org    </a:t>
            </a:r>
            <a:fld id="{F117C22A-DE4F-4912-A470-E3DBC1987589}" type="slidenum">
              <a:rPr lang="en-US" sz="1400" b="1" smtClean="0">
                <a:solidFill>
                  <a:schemeClr val="bg2">
                    <a:lumMod val="75000"/>
                  </a:schemeClr>
                </a:solidFill>
              </a:rPr>
              <a:pPr algn="r">
                <a:lnSpc>
                  <a:spcPct val="90000"/>
                </a:lnSpc>
                <a:spcAft>
                  <a:spcPts val="600"/>
                </a:spcAft>
              </a:pPr>
              <a:t>19</a:t>
            </a:fld>
            <a:endParaRPr lang="en-US" sz="1400" b="1" dirty="0">
              <a:solidFill>
                <a:schemeClr val="bg2">
                  <a:lumMod val="75000"/>
                </a:schemeClr>
              </a:solidFill>
            </a:endParaRPr>
          </a:p>
        </p:txBody>
      </p:sp>
      <p:sp>
        <p:nvSpPr>
          <p:cNvPr id="2" name="Title 5">
            <a:extLst>
              <a:ext uri="{FF2B5EF4-FFF2-40B4-BE49-F238E27FC236}">
                <a16:creationId xmlns:a16="http://schemas.microsoft.com/office/drawing/2014/main" id="{776501CD-4E7D-6A88-9691-F76F4AC8B5CE}"/>
              </a:ext>
            </a:extLst>
          </p:cNvPr>
          <p:cNvSpPr txBox="1">
            <a:spLocks/>
          </p:cNvSpPr>
          <p:nvPr/>
        </p:nvSpPr>
        <p:spPr>
          <a:xfrm>
            <a:off x="548640" y="503376"/>
            <a:ext cx="11106150" cy="722313"/>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The Findings</a:t>
            </a:r>
            <a:endParaRPr lang="en-US" sz="3100" dirty="0">
              <a:solidFill>
                <a:schemeClr val="accent2">
                  <a:lumMod val="75000"/>
                </a:schemeClr>
              </a:solidFill>
            </a:endParaRPr>
          </a:p>
        </p:txBody>
      </p:sp>
      <p:sp>
        <p:nvSpPr>
          <p:cNvPr id="6" name="TextBox 5">
            <a:extLst>
              <a:ext uri="{FF2B5EF4-FFF2-40B4-BE49-F238E27FC236}">
                <a16:creationId xmlns:a16="http://schemas.microsoft.com/office/drawing/2014/main" id="{C3321AE7-735F-C7B4-E381-2F40E42381F7}"/>
              </a:ext>
            </a:extLst>
          </p:cNvPr>
          <p:cNvSpPr txBox="1"/>
          <p:nvPr/>
        </p:nvSpPr>
        <p:spPr>
          <a:xfrm>
            <a:off x="1295400" y="1600200"/>
            <a:ext cx="11542395" cy="5262979"/>
          </a:xfrm>
          <a:prstGeom prst="rect">
            <a:avLst/>
          </a:prstGeom>
          <a:noFill/>
        </p:spPr>
        <p:txBody>
          <a:bodyPr wrap="square" numCol="1">
            <a:spAutoFit/>
          </a:bodyPr>
          <a:lstStyle/>
          <a:p>
            <a:pPr marL="682625" marR="0" lvl="0" indent="-341313">
              <a:spcBef>
                <a:spcPts val="0"/>
              </a:spcBef>
              <a:spcAft>
                <a:spcPts val="0"/>
              </a:spcAft>
              <a:buClr>
                <a:srgbClr val="538135"/>
              </a:buClr>
              <a:buFont typeface="Symbol" panose="05050102010706020507" pitchFamily="18" charset="2"/>
              <a:buChar char=""/>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Items left uninsulated that could have been insulated (unions, flanges, valves, etc.)</a:t>
            </a:r>
          </a:p>
          <a:p>
            <a:pPr marL="682625" marR="0" lvl="0" indent="-341313">
              <a:spcBef>
                <a:spcPts val="0"/>
              </a:spcBef>
              <a:spcAft>
                <a:spcPts val="0"/>
              </a:spcAft>
              <a:buClr>
                <a:srgbClr val="538135"/>
              </a:buClr>
              <a:buFont typeface="Symbol" panose="05050102010706020507" pitchFamily="18" charset="2"/>
              <a:buChar char=""/>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Items that are not code compliant</a:t>
            </a:r>
          </a:p>
          <a:p>
            <a:pPr marL="682625" marR="0" lvl="0" indent="-341313">
              <a:spcBef>
                <a:spcPts val="0"/>
              </a:spcBef>
              <a:spcAft>
                <a:spcPts val="0"/>
              </a:spcAft>
              <a:buClr>
                <a:srgbClr val="538135"/>
              </a:buClr>
              <a:buFont typeface="Symbol" panose="05050102010706020507" pitchFamily="18" charset="2"/>
              <a:buChar char=""/>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Items that are code compliant but do not follow the most current model energy or building codes </a:t>
            </a:r>
          </a:p>
          <a:p>
            <a:pPr marL="682625" marR="0" lvl="0" indent="-341313">
              <a:spcBef>
                <a:spcPts val="0"/>
              </a:spcBef>
              <a:spcAft>
                <a:spcPts val="0"/>
              </a:spcAft>
              <a:buClr>
                <a:srgbClr val="538135"/>
              </a:buClr>
              <a:buFont typeface="Symbol" panose="05050102010706020507" pitchFamily="18" charset="2"/>
              <a:buChar char=""/>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Items that are not specification compliant</a:t>
            </a:r>
          </a:p>
          <a:p>
            <a:pPr marL="682625" marR="0" lvl="0" indent="-341313">
              <a:spcBef>
                <a:spcPts val="0"/>
              </a:spcBef>
              <a:spcAft>
                <a:spcPts val="0"/>
              </a:spcAft>
              <a:buClr>
                <a:srgbClr val="538135"/>
              </a:buClr>
              <a:buFont typeface="Symbol" panose="05050102010706020507" pitchFamily="18" charset="2"/>
              <a:buChar char=""/>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Insulation removed for maintenance and/or other purposes and not replaced</a:t>
            </a:r>
          </a:p>
          <a:p>
            <a:pPr marL="682625" marR="0" lvl="0" indent="-341313">
              <a:spcBef>
                <a:spcPts val="0"/>
              </a:spcBef>
              <a:spcAft>
                <a:spcPts val="0"/>
              </a:spcAft>
              <a:buClr>
                <a:srgbClr val="538135"/>
              </a:buClr>
              <a:buFont typeface="Symbol" panose="05050102010706020507" pitchFamily="18" charset="2"/>
              <a:buChar char=""/>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Insulation removal for maintenance and/or other purposes exposing the remaining insulation system to potential damage</a:t>
            </a:r>
          </a:p>
          <a:p>
            <a:pPr marL="682625" marR="0" lvl="0" indent="-341313">
              <a:spcBef>
                <a:spcPts val="0"/>
              </a:spcBef>
              <a:spcAft>
                <a:spcPts val="0"/>
              </a:spcAft>
              <a:buClr>
                <a:srgbClr val="538135"/>
              </a:buClr>
              <a:buFont typeface="Symbol" panose="05050102010706020507" pitchFamily="18" charset="2"/>
              <a:buChar char=""/>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Improper and/or untimely maintenance</a:t>
            </a:r>
          </a:p>
          <a:p>
            <a:pPr marL="682625" marR="0" lvl="0" indent="-341313">
              <a:spcBef>
                <a:spcPts val="0"/>
              </a:spcBef>
              <a:spcAft>
                <a:spcPts val="0"/>
              </a:spcAft>
              <a:buClr>
                <a:srgbClr val="538135"/>
              </a:buClr>
              <a:buFont typeface="Symbol" panose="05050102010706020507" pitchFamily="18" charset="2"/>
              <a:buChar char=""/>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Improper insulation system replacement </a:t>
            </a:r>
          </a:p>
          <a:p>
            <a:pPr marL="682625" marR="0" lvl="0" indent="-341313">
              <a:spcBef>
                <a:spcPts val="0"/>
              </a:spcBef>
              <a:spcAft>
                <a:spcPts val="0"/>
              </a:spcAft>
              <a:buClr>
                <a:srgbClr val="538135"/>
              </a:buClr>
              <a:buFont typeface="Symbol" panose="05050102010706020507" pitchFamily="18" charset="2"/>
              <a:buChar char=""/>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Installation quality issues</a:t>
            </a:r>
          </a:p>
          <a:p>
            <a:pPr marL="682625" marR="0" lvl="0" indent="-341313">
              <a:spcBef>
                <a:spcPts val="0"/>
              </a:spcBef>
              <a:spcAft>
                <a:spcPts val="0"/>
              </a:spcAft>
              <a:buClr>
                <a:srgbClr val="538135"/>
              </a:buClr>
              <a:buFont typeface="Symbol" panose="05050102010706020507" pitchFamily="18" charset="2"/>
              <a:buChar char=""/>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Items that are damaged by/as a result of:</a:t>
            </a:r>
          </a:p>
          <a:p>
            <a:pPr marL="742950" marR="0" lvl="1" indent="512763">
              <a:spcBef>
                <a:spcPts val="0"/>
              </a:spcBef>
              <a:spcAft>
                <a:spcPts val="0"/>
              </a:spcAft>
              <a:buClr>
                <a:srgbClr val="008000"/>
              </a:buClr>
              <a:buFont typeface="Courier New" panose="02070309020205020404" pitchFamily="49" charset="0"/>
              <a:buChar char="o"/>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Other crafts working on site</a:t>
            </a:r>
          </a:p>
          <a:p>
            <a:pPr marL="742950" marR="0" lvl="1" indent="512763">
              <a:spcBef>
                <a:spcPts val="0"/>
              </a:spcBef>
              <a:spcAft>
                <a:spcPts val="0"/>
              </a:spcAft>
              <a:buClr>
                <a:srgbClr val="008000"/>
              </a:buClr>
              <a:buFont typeface="Courier New" panose="02070309020205020404" pitchFamily="49" charset="0"/>
              <a:buChar char="o"/>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Weather-related events (wind, hail, flooding, etc.)</a:t>
            </a:r>
          </a:p>
          <a:p>
            <a:pPr marL="742950" marR="0" lvl="1" indent="512763">
              <a:spcBef>
                <a:spcPts val="0"/>
              </a:spcBef>
              <a:spcAft>
                <a:spcPts val="0"/>
              </a:spcAft>
              <a:buClr>
                <a:srgbClr val="008000"/>
              </a:buClr>
              <a:buFont typeface="Courier New" panose="02070309020205020404" pitchFamily="49" charset="0"/>
              <a:buChar char="o"/>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Moisture intrusion or intrusion of other contaminants (product, oil, grease, etc.)</a:t>
            </a:r>
          </a:p>
          <a:p>
            <a:pPr marL="742950" marR="0" lvl="1" indent="512763">
              <a:spcBef>
                <a:spcPts val="0"/>
              </a:spcBef>
              <a:spcAft>
                <a:spcPts val="0"/>
              </a:spcAft>
              <a:buClr>
                <a:srgbClr val="008000"/>
              </a:buClr>
              <a:buFont typeface="Courier New" panose="02070309020205020404" pitchFamily="49" charset="0"/>
              <a:buChar char="o"/>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Mechanical equipment (forklifts, scaffolding, ladders, etc.)</a:t>
            </a:r>
          </a:p>
          <a:p>
            <a:pPr marL="742950" marR="0" lvl="1" indent="512763">
              <a:spcBef>
                <a:spcPts val="0"/>
              </a:spcBef>
              <a:spcAft>
                <a:spcPts val="0"/>
              </a:spcAft>
              <a:buClr>
                <a:srgbClr val="008000"/>
              </a:buClr>
              <a:buFont typeface="Courier New" panose="02070309020205020404" pitchFamily="49" charset="0"/>
              <a:buChar char="o"/>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Maintenance and/or other facility personnel</a:t>
            </a:r>
          </a:p>
          <a:p>
            <a:pPr marL="742950" marR="0" lvl="1" indent="512763">
              <a:spcBef>
                <a:spcPts val="0"/>
              </a:spcBef>
              <a:spcAft>
                <a:spcPts val="0"/>
              </a:spcAft>
              <a:buClr>
                <a:srgbClr val="008000"/>
              </a:buClr>
              <a:buFont typeface="Courier New" panose="02070309020205020404" pitchFamily="49" charset="0"/>
              <a:buChar char="o"/>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Environmental elements (corrosive or contaminant environment)</a:t>
            </a:r>
          </a:p>
          <a:p>
            <a:pPr marL="742950" marR="0" lvl="1" indent="512763">
              <a:spcBef>
                <a:spcPts val="0"/>
              </a:spcBef>
              <a:spcAft>
                <a:spcPts val="0"/>
              </a:spcAft>
              <a:buClr>
                <a:srgbClr val="008000"/>
              </a:buClr>
              <a:buFont typeface="Courier New" panose="02070309020205020404" pitchFamily="49" charset="0"/>
              <a:buChar char="o"/>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Being used as a walking surface or work platform (pipe rack, for example)</a:t>
            </a:r>
          </a:p>
          <a:p>
            <a:pPr marL="742950" marR="0" lvl="1" indent="512763">
              <a:spcBef>
                <a:spcPts val="0"/>
              </a:spcBef>
              <a:spcAft>
                <a:spcPts val="0"/>
              </a:spcAft>
              <a:buClr>
                <a:srgbClr val="008000"/>
              </a:buClr>
              <a:buFont typeface="Courier New" panose="02070309020205020404" pitchFamily="49" charset="0"/>
              <a:buChar char="o"/>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System penetration performed for inspection purposes (destructive testing) and not properly/promptly repaired</a:t>
            </a:r>
          </a:p>
          <a:p>
            <a:pPr marL="742950" marR="0" lvl="1" indent="512763">
              <a:spcBef>
                <a:spcPts val="0"/>
              </a:spcBef>
              <a:spcAft>
                <a:spcPts val="0"/>
              </a:spcAft>
              <a:buClr>
                <a:srgbClr val="008000"/>
              </a:buClr>
              <a:buFont typeface="Courier New" panose="02070309020205020404" pitchFamily="49" charset="0"/>
              <a:buChar char="o"/>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Washdown or similar occurrence</a:t>
            </a:r>
          </a:p>
          <a:p>
            <a:pPr marL="742950" marR="0" lvl="1" indent="512763">
              <a:spcBef>
                <a:spcPts val="0"/>
              </a:spcBef>
              <a:spcAft>
                <a:spcPts val="1200"/>
              </a:spcAft>
              <a:buClr>
                <a:srgbClr val="008000"/>
              </a:buClr>
              <a:buFont typeface="Courier New" panose="02070309020205020404" pitchFamily="49" charset="0"/>
              <a:buChar char="o"/>
              <a:tabLst>
                <a:tab pos="228600" algn="l"/>
                <a:tab pos="457200" algn="l"/>
              </a:tabLst>
            </a:pPr>
            <a:r>
              <a:rPr lang="en-US" sz="1600" kern="100" dirty="0">
                <a:solidFill>
                  <a:schemeClr val="tx2">
                    <a:lumMod val="50000"/>
                  </a:schemeClr>
                </a:solidFill>
                <a:effectLst/>
                <a:ea typeface="Calibri" panose="020F0502020204030204" pitchFamily="34" charset="0"/>
                <a:cs typeface="Times New Roman" panose="02020603050405020304" pitchFamily="18" charset="0"/>
              </a:rPr>
              <a:t>Fire or similar events</a:t>
            </a:r>
          </a:p>
        </p:txBody>
      </p:sp>
      <p:sp>
        <p:nvSpPr>
          <p:cNvPr id="4" name="TextBox 3">
            <a:extLst>
              <a:ext uri="{FF2B5EF4-FFF2-40B4-BE49-F238E27FC236}">
                <a16:creationId xmlns:a16="http://schemas.microsoft.com/office/drawing/2014/main" id="{8D433169-B62B-BA9F-6F9D-86F617ABCFFE}"/>
              </a:ext>
            </a:extLst>
          </p:cNvPr>
          <p:cNvSpPr txBox="1"/>
          <p:nvPr/>
        </p:nvSpPr>
        <p:spPr>
          <a:xfrm>
            <a:off x="528743" y="1196859"/>
            <a:ext cx="11072142" cy="707886"/>
          </a:xfrm>
          <a:prstGeom prst="rect">
            <a:avLst/>
          </a:prstGeom>
          <a:noFill/>
        </p:spPr>
        <p:txBody>
          <a:bodyPr wrap="square">
            <a:spAutoFit/>
          </a:bodyPr>
          <a:lstStyle/>
          <a:p>
            <a:pPr marL="0" marR="0"/>
            <a:r>
              <a:rPr lang="en-US" sz="2000" b="1" dirty="0">
                <a:solidFill>
                  <a:schemeClr val="accent1">
                    <a:lumMod val="50000"/>
                  </a:schemeClr>
                </a:solidFill>
                <a:effectLst/>
                <a:ea typeface="Times New Roman" panose="02020603050405020304" pitchFamily="18" charset="0"/>
              </a:rPr>
              <a:t>For purposes of the  report “under insulated mechanical insulation systems” is defined to include:</a:t>
            </a:r>
          </a:p>
        </p:txBody>
      </p:sp>
    </p:spTree>
    <p:extLst>
      <p:ext uri="{BB962C8B-B14F-4D97-AF65-F5344CB8AC3E}">
        <p14:creationId xmlns:p14="http://schemas.microsoft.com/office/powerpoint/2010/main" val="287394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irror buildings">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7802" b="7802"/>
          <a:stretch/>
        </p:blipFill>
        <p:spPr>
          <a:xfrm>
            <a:off x="0" y="0"/>
            <a:ext cx="12192000" cy="6858000"/>
          </a:xfrm>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a:xfrm>
            <a:off x="2029786" y="463103"/>
            <a:ext cx="7971464" cy="5785297"/>
          </a:xfrm>
        </p:spPr>
        <p:txBody>
          <a:bodyPr/>
          <a:lstStyle/>
          <a:p>
            <a:endParaRPr lang="en-US" dirty="0"/>
          </a:p>
        </p:txBody>
      </p:sp>
      <p:pic>
        <p:nvPicPr>
          <p:cNvPr id="3" name="Picture 2">
            <a:extLst>
              <a:ext uri="{FF2B5EF4-FFF2-40B4-BE49-F238E27FC236}">
                <a16:creationId xmlns:a16="http://schemas.microsoft.com/office/drawing/2014/main" id="{F9C4C0C2-2B90-40DA-8C87-832A2F7EC50A}"/>
              </a:ext>
            </a:extLst>
          </p:cNvPr>
          <p:cNvPicPr>
            <a:picLocks noChangeAspect="1"/>
          </p:cNvPicPr>
          <p:nvPr/>
        </p:nvPicPr>
        <p:blipFill>
          <a:blip r:embed="rId4"/>
          <a:srcRect/>
          <a:stretch/>
        </p:blipFill>
        <p:spPr>
          <a:xfrm>
            <a:off x="4394150" y="5181600"/>
            <a:ext cx="3005053" cy="734569"/>
          </a:xfrm>
          <a:prstGeom prst="rect">
            <a:avLst/>
          </a:prstGeom>
        </p:spPr>
      </p:pic>
      <p:sp>
        <p:nvSpPr>
          <p:cNvPr id="8" name="TextBox 7">
            <a:extLst>
              <a:ext uri="{FF2B5EF4-FFF2-40B4-BE49-F238E27FC236}">
                <a16:creationId xmlns:a16="http://schemas.microsoft.com/office/drawing/2014/main" id="{9DE8CD52-3BCA-108F-E554-F4B760D560EA}"/>
              </a:ext>
            </a:extLst>
          </p:cNvPr>
          <p:cNvSpPr txBox="1"/>
          <p:nvPr/>
        </p:nvSpPr>
        <p:spPr>
          <a:xfrm>
            <a:off x="1002878" y="1220118"/>
            <a:ext cx="10186244" cy="3539430"/>
          </a:xfrm>
          <a:prstGeom prst="rect">
            <a:avLst/>
          </a:prstGeom>
          <a:noFill/>
        </p:spPr>
        <p:txBody>
          <a:bodyPr wrap="square" rtlCol="0">
            <a:spAutoFit/>
          </a:bodyPr>
          <a:lstStyle/>
          <a:p>
            <a:pPr algn="ctr"/>
            <a:r>
              <a:rPr lang="en-US" sz="3200" b="1" dirty="0">
                <a:solidFill>
                  <a:schemeClr val="bg1"/>
                </a:solidFill>
                <a:latin typeface="Arial Nova" panose="020B0504020202020204" pitchFamily="34" charset="0"/>
              </a:rPr>
              <a:t>Mechanical Insulation Industry </a:t>
            </a:r>
          </a:p>
          <a:p>
            <a:pPr algn="ctr"/>
            <a:r>
              <a:rPr lang="en-US" sz="3200" b="1" dirty="0">
                <a:solidFill>
                  <a:schemeClr val="bg1"/>
                </a:solidFill>
                <a:latin typeface="Arial Nova" panose="020B0504020202020204" pitchFamily="34" charset="0"/>
              </a:rPr>
              <a:t>and </a:t>
            </a:r>
          </a:p>
          <a:p>
            <a:pPr algn="ctr"/>
            <a:r>
              <a:rPr lang="en-US" sz="3200" b="1" dirty="0">
                <a:solidFill>
                  <a:schemeClr val="bg1"/>
                </a:solidFill>
                <a:latin typeface="Arial Nova" panose="020B0504020202020204" pitchFamily="34" charset="0"/>
              </a:rPr>
              <a:t>Metal Building Insulation </a:t>
            </a:r>
          </a:p>
          <a:p>
            <a:pPr algn="ctr"/>
            <a:r>
              <a:rPr lang="en-US" sz="3200" b="1" dirty="0">
                <a:solidFill>
                  <a:schemeClr val="bg1"/>
                </a:solidFill>
                <a:latin typeface="Arial Nova" panose="020B0504020202020204" pitchFamily="34" charset="0"/>
              </a:rPr>
              <a:t>Survey Results </a:t>
            </a:r>
          </a:p>
          <a:p>
            <a:pPr algn="ctr"/>
            <a:r>
              <a:rPr lang="en-US" sz="3200" b="1" dirty="0">
                <a:solidFill>
                  <a:schemeClr val="bg1"/>
                </a:solidFill>
                <a:latin typeface="Arial Nova" panose="020B0504020202020204" pitchFamily="34" charset="0"/>
              </a:rPr>
              <a:t>1997–2022</a:t>
            </a:r>
          </a:p>
          <a:p>
            <a:pPr algn="ctr"/>
            <a:r>
              <a:rPr lang="en-US" sz="3200" b="1" dirty="0">
                <a:solidFill>
                  <a:schemeClr val="bg1"/>
                </a:solidFill>
                <a:latin typeface="Arial Nova" panose="020B0504020202020204" pitchFamily="34" charset="0"/>
              </a:rPr>
              <a:t>Including a</a:t>
            </a:r>
          </a:p>
          <a:p>
            <a:pPr algn="ctr"/>
            <a:r>
              <a:rPr lang="en-US" sz="3200" b="1" dirty="0">
                <a:solidFill>
                  <a:schemeClr val="bg1"/>
                </a:solidFill>
                <a:latin typeface="Arial Nova" panose="020B0504020202020204" pitchFamily="34" charset="0"/>
              </a:rPr>
              <a:t>2023–2024 Forecast</a:t>
            </a:r>
          </a:p>
        </p:txBody>
      </p:sp>
    </p:spTree>
    <p:extLst>
      <p:ext uri="{BB962C8B-B14F-4D97-AF65-F5344CB8AC3E}">
        <p14:creationId xmlns:p14="http://schemas.microsoft.com/office/powerpoint/2010/main" val="2000057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F9691F-0225-4790-81DE-1296249E5EB7}"/>
              </a:ext>
            </a:extLst>
          </p:cNvPr>
          <p:cNvSpPr>
            <a:spLocks noGrp="1"/>
          </p:cNvSpPr>
          <p:nvPr>
            <p:ph type="sldNum" sz="quarter" idx="4"/>
          </p:nvPr>
        </p:nvSpPr>
        <p:spPr>
          <a:xfrm>
            <a:off x="8911590" y="178263"/>
            <a:ext cx="2743200" cy="365125"/>
          </a:xfrm>
        </p:spPr>
        <p:txBody>
          <a:bodyPr>
            <a:normAutofit/>
          </a:bodyPr>
          <a:lstStyle/>
          <a:p>
            <a:pPr algn="r">
              <a:lnSpc>
                <a:spcPct val="90000"/>
              </a:lnSpc>
              <a:spcAft>
                <a:spcPts val="600"/>
              </a:spcAft>
            </a:pPr>
            <a:r>
              <a:rPr lang="en-US" dirty="0"/>
              <a:t>www.insulation.org    </a:t>
            </a:r>
            <a:fld id="{F117C22A-DE4F-4912-A470-E3DBC1987589}" type="slidenum">
              <a:rPr lang="en-US" sz="1400" b="1" smtClean="0">
                <a:solidFill>
                  <a:schemeClr val="bg2">
                    <a:lumMod val="75000"/>
                  </a:schemeClr>
                </a:solidFill>
              </a:rPr>
              <a:pPr algn="r">
                <a:lnSpc>
                  <a:spcPct val="90000"/>
                </a:lnSpc>
                <a:spcAft>
                  <a:spcPts val="600"/>
                </a:spcAft>
              </a:pPr>
              <a:t>20</a:t>
            </a:fld>
            <a:endParaRPr lang="en-US" sz="1400" b="1" dirty="0">
              <a:solidFill>
                <a:schemeClr val="bg2">
                  <a:lumMod val="75000"/>
                </a:schemeClr>
              </a:solidFill>
            </a:endParaRPr>
          </a:p>
        </p:txBody>
      </p:sp>
      <p:sp>
        <p:nvSpPr>
          <p:cNvPr id="2" name="Title 5">
            <a:extLst>
              <a:ext uri="{FF2B5EF4-FFF2-40B4-BE49-F238E27FC236}">
                <a16:creationId xmlns:a16="http://schemas.microsoft.com/office/drawing/2014/main" id="{776501CD-4E7D-6A88-9691-F76F4AC8B5CE}"/>
              </a:ext>
            </a:extLst>
          </p:cNvPr>
          <p:cNvSpPr txBox="1">
            <a:spLocks/>
          </p:cNvSpPr>
          <p:nvPr/>
        </p:nvSpPr>
        <p:spPr>
          <a:xfrm>
            <a:off x="548640" y="990600"/>
            <a:ext cx="11106150" cy="722313"/>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The Findings</a:t>
            </a:r>
            <a:endParaRPr lang="en-US" sz="3100" dirty="0">
              <a:solidFill>
                <a:schemeClr val="accent2">
                  <a:lumMod val="75000"/>
                </a:schemeClr>
              </a:solidFill>
            </a:endParaRPr>
          </a:p>
        </p:txBody>
      </p:sp>
      <p:sp>
        <p:nvSpPr>
          <p:cNvPr id="6" name="TextBox 5">
            <a:extLst>
              <a:ext uri="{FF2B5EF4-FFF2-40B4-BE49-F238E27FC236}">
                <a16:creationId xmlns:a16="http://schemas.microsoft.com/office/drawing/2014/main" id="{C3321AE7-735F-C7B4-E381-2F40E42381F7}"/>
              </a:ext>
            </a:extLst>
          </p:cNvPr>
          <p:cNvSpPr txBox="1"/>
          <p:nvPr/>
        </p:nvSpPr>
        <p:spPr>
          <a:xfrm>
            <a:off x="557107" y="1905000"/>
            <a:ext cx="11197590" cy="4505785"/>
          </a:xfrm>
          <a:prstGeom prst="rect">
            <a:avLst/>
          </a:prstGeom>
          <a:noFill/>
        </p:spPr>
        <p:txBody>
          <a:bodyPr wrap="square">
            <a:spAutoFit/>
          </a:bodyPr>
          <a:lstStyle/>
          <a:p>
            <a:pPr marL="0" marR="0">
              <a:lnSpc>
                <a:spcPct val="107000"/>
              </a:lnSpc>
              <a:spcBef>
                <a:spcPts val="0"/>
              </a:spcBef>
              <a:spcAft>
                <a:spcPts val="800"/>
              </a:spcAft>
            </a:pPr>
            <a:r>
              <a:rPr lang="en-US" sz="2400" b="1" kern="100" dirty="0">
                <a:solidFill>
                  <a:schemeClr val="accent2">
                    <a:lumMod val="75000"/>
                  </a:schemeClr>
                </a:solidFill>
                <a:effectLst/>
                <a:ea typeface="Calibri" panose="020F0502020204030204" pitchFamily="34" charset="0"/>
                <a:cs typeface="Times New Roman" panose="02020603050405020304" pitchFamily="18" charset="0"/>
              </a:rPr>
              <a:t>Cumulative Results of Mechanical Insulation Systems </a:t>
            </a:r>
            <a:r>
              <a:rPr lang="en-US" sz="2400" b="1" u="sng" kern="100" dirty="0">
                <a:solidFill>
                  <a:schemeClr val="accent2">
                    <a:lumMod val="75000"/>
                  </a:schemeClr>
                </a:solidFill>
                <a:effectLst/>
                <a:ea typeface="Calibri" panose="020F0502020204030204" pitchFamily="34" charset="0"/>
                <a:cs typeface="Times New Roman" panose="02020603050405020304" pitchFamily="18" charset="0"/>
              </a:rPr>
              <a:t>with</a:t>
            </a:r>
            <a:r>
              <a:rPr lang="en-US" sz="2400" b="1" kern="100" dirty="0">
                <a:solidFill>
                  <a:schemeClr val="accent2">
                    <a:lumMod val="75000"/>
                  </a:schemeClr>
                </a:solidFill>
                <a:effectLst/>
                <a:ea typeface="Calibri" panose="020F0502020204030204" pitchFamily="34" charset="0"/>
                <a:cs typeface="Times New Roman" panose="02020603050405020304" pitchFamily="18" charset="0"/>
              </a:rPr>
              <a:t> the inclusion </a:t>
            </a:r>
            <a:br>
              <a:rPr lang="en-US" sz="2400" b="1" kern="100" dirty="0">
                <a:solidFill>
                  <a:schemeClr val="accent2">
                    <a:lumMod val="75000"/>
                  </a:schemeClr>
                </a:solidFill>
                <a:effectLst/>
                <a:ea typeface="Calibri" panose="020F0502020204030204" pitchFamily="34" charset="0"/>
                <a:cs typeface="Times New Roman" panose="02020603050405020304" pitchFamily="18" charset="0"/>
              </a:rPr>
            </a:br>
            <a:r>
              <a:rPr lang="en-US" sz="2400" b="1" kern="100" dirty="0">
                <a:solidFill>
                  <a:schemeClr val="accent2">
                    <a:lumMod val="75000"/>
                  </a:schemeClr>
                </a:solidFill>
                <a:effectLst/>
                <a:ea typeface="Calibri" panose="020F0502020204030204" pitchFamily="34" charset="0"/>
                <a:cs typeface="Times New Roman" panose="02020603050405020304" pitchFamily="18" charset="0"/>
              </a:rPr>
              <a:t>of “Under Insulated” Areas</a:t>
            </a:r>
          </a:p>
          <a:p>
            <a:pPr marL="285750" marR="0" indent="-285750">
              <a:lnSpc>
                <a:spcPct val="107000"/>
              </a:lnSpc>
              <a:spcBef>
                <a:spcPts val="600"/>
              </a:spcBef>
              <a:spcAft>
                <a:spcPts val="1200"/>
              </a:spcAft>
              <a:buFont typeface="Arial" panose="020B0604020202020204" pitchFamily="34" charset="0"/>
              <a:buChar char="•"/>
            </a:pPr>
            <a:r>
              <a:rPr lang="en-US" sz="1800" b="1" kern="0" dirty="0">
                <a:effectLst/>
                <a:ea typeface="Times New Roman" panose="02020603050405020304" pitchFamily="18" charset="0"/>
                <a:cs typeface="Times New Roman" panose="02020603050405020304" pitchFamily="18" charset="0"/>
              </a:rPr>
              <a:t>A significant portion of study savings are due to “at risk areas” that are “under insulated.” While the specific portion of those areas can only be determined on a facility by facility, or project by project, basis, the study examines the impact at various levels. </a:t>
            </a:r>
          </a:p>
          <a:p>
            <a:pPr marL="285750" marR="0" indent="-285750">
              <a:lnSpc>
                <a:spcPct val="107000"/>
              </a:lnSpc>
              <a:spcBef>
                <a:spcPts val="0"/>
              </a:spcBef>
              <a:spcAft>
                <a:spcPts val="1200"/>
              </a:spcAft>
              <a:buFont typeface="Arial" panose="020B0604020202020204" pitchFamily="34" charset="0"/>
              <a:buChar char="•"/>
            </a:pPr>
            <a:r>
              <a:rPr lang="en-US" sz="1800" b="1" kern="100" dirty="0">
                <a:effectLst/>
                <a:ea typeface="Calibri" panose="020F0502020204030204" pitchFamily="34" charset="0"/>
                <a:cs typeface="Times New Roman" panose="02020603050405020304" pitchFamily="18" charset="0"/>
              </a:rPr>
              <a:t>While this study results were based on upon four “ready to use” materials from two primary groups it does NOT mean those groups of materials are the only ones impacted by under-insulated areas. </a:t>
            </a:r>
          </a:p>
          <a:p>
            <a:pPr marL="285750" marR="0" indent="-285750">
              <a:lnSpc>
                <a:spcPct val="107000"/>
              </a:lnSpc>
              <a:spcBef>
                <a:spcPts val="0"/>
              </a:spcBef>
              <a:spcAft>
                <a:spcPts val="800"/>
              </a:spcAft>
              <a:buFont typeface="Arial" panose="020B0604020202020204" pitchFamily="34" charset="0"/>
              <a:buChar char="•"/>
            </a:pPr>
            <a:r>
              <a:rPr lang="en-US" sz="1800" b="1" kern="100" dirty="0">
                <a:effectLst/>
                <a:ea typeface="Calibri" panose="020F0502020204030204" pitchFamily="34" charset="0"/>
                <a:cs typeface="Times New Roman" panose="02020603050405020304" pitchFamily="18" charset="0"/>
              </a:rPr>
              <a:t>The industrial segment represents a larger percentage of under-insulated areas versus the commercial segment. Many of the insulated piping systems in the commercial segment are located in wall cavities or above ceilings and, accordingly, are not exposed to weather, potential mechanical abuse, or personnel damage on a regular basic. </a:t>
            </a:r>
          </a:p>
          <a:p>
            <a:pPr marL="0" marR="0">
              <a:lnSpc>
                <a:spcPct val="107000"/>
              </a:lnSpc>
              <a:spcBef>
                <a:spcPts val="0"/>
              </a:spcBef>
              <a:spcAft>
                <a:spcPts val="800"/>
              </a:spcAft>
            </a:pPr>
            <a:endParaRPr lang="en-US" sz="24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542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F9691F-0225-4790-81DE-1296249E5EB7}"/>
              </a:ext>
            </a:extLst>
          </p:cNvPr>
          <p:cNvSpPr>
            <a:spLocks noGrp="1"/>
          </p:cNvSpPr>
          <p:nvPr>
            <p:ph type="sldNum" sz="quarter" idx="4"/>
          </p:nvPr>
        </p:nvSpPr>
        <p:spPr>
          <a:xfrm>
            <a:off x="8911590" y="178263"/>
            <a:ext cx="2743200" cy="365125"/>
          </a:xfrm>
        </p:spPr>
        <p:txBody>
          <a:bodyPr>
            <a:normAutofit/>
          </a:bodyPr>
          <a:lstStyle/>
          <a:p>
            <a:pPr algn="r">
              <a:lnSpc>
                <a:spcPct val="90000"/>
              </a:lnSpc>
              <a:spcAft>
                <a:spcPts val="600"/>
              </a:spcAft>
            </a:pPr>
            <a:r>
              <a:rPr lang="en-US" dirty="0"/>
              <a:t>www.insulation.org    </a:t>
            </a:r>
            <a:fld id="{F117C22A-DE4F-4912-A470-E3DBC1987589}" type="slidenum">
              <a:rPr lang="en-US" sz="1400" b="1" smtClean="0">
                <a:solidFill>
                  <a:schemeClr val="bg2">
                    <a:lumMod val="75000"/>
                  </a:schemeClr>
                </a:solidFill>
              </a:rPr>
              <a:pPr algn="r">
                <a:lnSpc>
                  <a:spcPct val="90000"/>
                </a:lnSpc>
                <a:spcAft>
                  <a:spcPts val="600"/>
                </a:spcAft>
              </a:pPr>
              <a:t>21</a:t>
            </a:fld>
            <a:endParaRPr lang="en-US" sz="1400" b="1" dirty="0">
              <a:solidFill>
                <a:schemeClr val="bg2">
                  <a:lumMod val="75000"/>
                </a:schemeClr>
              </a:solidFill>
            </a:endParaRPr>
          </a:p>
        </p:txBody>
      </p:sp>
      <p:sp>
        <p:nvSpPr>
          <p:cNvPr id="2" name="Title 5">
            <a:extLst>
              <a:ext uri="{FF2B5EF4-FFF2-40B4-BE49-F238E27FC236}">
                <a16:creationId xmlns:a16="http://schemas.microsoft.com/office/drawing/2014/main" id="{776501CD-4E7D-6A88-9691-F76F4AC8B5CE}"/>
              </a:ext>
            </a:extLst>
          </p:cNvPr>
          <p:cNvSpPr txBox="1">
            <a:spLocks/>
          </p:cNvSpPr>
          <p:nvPr/>
        </p:nvSpPr>
        <p:spPr>
          <a:xfrm>
            <a:off x="548640" y="990600"/>
            <a:ext cx="11106150" cy="722313"/>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The Findings</a:t>
            </a:r>
            <a:endParaRPr lang="en-US" sz="3100" dirty="0">
              <a:solidFill>
                <a:schemeClr val="accent2">
                  <a:lumMod val="75000"/>
                </a:schemeClr>
              </a:solidFill>
            </a:endParaRPr>
          </a:p>
        </p:txBody>
      </p:sp>
      <p:pic>
        <p:nvPicPr>
          <p:cNvPr id="6" name="Picture 5">
            <a:extLst>
              <a:ext uri="{FF2B5EF4-FFF2-40B4-BE49-F238E27FC236}">
                <a16:creationId xmlns:a16="http://schemas.microsoft.com/office/drawing/2014/main" id="{FDA78728-2827-69B3-E2CE-24D4A5763109}"/>
              </a:ext>
            </a:extLst>
          </p:cNvPr>
          <p:cNvPicPr>
            <a:picLocks noChangeAspect="1"/>
          </p:cNvPicPr>
          <p:nvPr/>
        </p:nvPicPr>
        <p:blipFill>
          <a:blip r:embed="rId2"/>
          <a:stretch>
            <a:fillRect/>
          </a:stretch>
        </p:blipFill>
        <p:spPr>
          <a:xfrm>
            <a:off x="1129838" y="1828800"/>
            <a:ext cx="9932323" cy="4850937"/>
          </a:xfrm>
          <a:prstGeom prst="rect">
            <a:avLst/>
          </a:prstGeom>
        </p:spPr>
      </p:pic>
    </p:spTree>
    <p:extLst>
      <p:ext uri="{BB962C8B-B14F-4D97-AF65-F5344CB8AC3E}">
        <p14:creationId xmlns:p14="http://schemas.microsoft.com/office/powerpoint/2010/main" val="1913006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F9691F-0225-4790-81DE-1296249E5EB7}"/>
              </a:ext>
            </a:extLst>
          </p:cNvPr>
          <p:cNvSpPr>
            <a:spLocks noGrp="1"/>
          </p:cNvSpPr>
          <p:nvPr>
            <p:ph type="sldNum" sz="quarter" idx="4"/>
          </p:nvPr>
        </p:nvSpPr>
        <p:spPr>
          <a:xfrm>
            <a:off x="8911590" y="178263"/>
            <a:ext cx="2743200" cy="365125"/>
          </a:xfrm>
        </p:spPr>
        <p:txBody>
          <a:bodyPr>
            <a:normAutofit/>
          </a:bodyPr>
          <a:lstStyle/>
          <a:p>
            <a:pPr algn="r">
              <a:lnSpc>
                <a:spcPct val="90000"/>
              </a:lnSpc>
              <a:spcAft>
                <a:spcPts val="600"/>
              </a:spcAft>
            </a:pPr>
            <a:r>
              <a:rPr lang="en-US" dirty="0"/>
              <a:t>www.insulation.org    </a:t>
            </a:r>
            <a:fld id="{F117C22A-DE4F-4912-A470-E3DBC1987589}" type="slidenum">
              <a:rPr lang="en-US" sz="1400" b="1" smtClean="0">
                <a:solidFill>
                  <a:schemeClr val="bg2">
                    <a:lumMod val="75000"/>
                  </a:schemeClr>
                </a:solidFill>
              </a:rPr>
              <a:pPr algn="r">
                <a:lnSpc>
                  <a:spcPct val="90000"/>
                </a:lnSpc>
                <a:spcAft>
                  <a:spcPts val="600"/>
                </a:spcAft>
              </a:pPr>
              <a:t>22</a:t>
            </a:fld>
            <a:endParaRPr lang="en-US" sz="1400" b="1" dirty="0">
              <a:solidFill>
                <a:schemeClr val="bg2">
                  <a:lumMod val="75000"/>
                </a:schemeClr>
              </a:solidFill>
            </a:endParaRPr>
          </a:p>
        </p:txBody>
      </p:sp>
      <p:sp>
        <p:nvSpPr>
          <p:cNvPr id="2" name="Title 5">
            <a:extLst>
              <a:ext uri="{FF2B5EF4-FFF2-40B4-BE49-F238E27FC236}">
                <a16:creationId xmlns:a16="http://schemas.microsoft.com/office/drawing/2014/main" id="{776501CD-4E7D-6A88-9691-F76F4AC8B5CE}"/>
              </a:ext>
            </a:extLst>
          </p:cNvPr>
          <p:cNvSpPr txBox="1">
            <a:spLocks/>
          </p:cNvSpPr>
          <p:nvPr/>
        </p:nvSpPr>
        <p:spPr>
          <a:xfrm>
            <a:off x="542925" y="990600"/>
            <a:ext cx="11106150" cy="722313"/>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The Findings</a:t>
            </a:r>
            <a:endParaRPr lang="en-US" sz="3100" dirty="0">
              <a:solidFill>
                <a:schemeClr val="accent2">
                  <a:lumMod val="75000"/>
                </a:schemeClr>
              </a:solidFill>
            </a:endParaRPr>
          </a:p>
        </p:txBody>
      </p:sp>
      <p:pic>
        <p:nvPicPr>
          <p:cNvPr id="4" name="Picture 3">
            <a:extLst>
              <a:ext uri="{FF2B5EF4-FFF2-40B4-BE49-F238E27FC236}">
                <a16:creationId xmlns:a16="http://schemas.microsoft.com/office/drawing/2014/main" id="{4218FED5-34E1-1684-41EF-C7905622A9D7}"/>
              </a:ext>
            </a:extLst>
          </p:cNvPr>
          <p:cNvPicPr>
            <a:picLocks noChangeAspect="1"/>
          </p:cNvPicPr>
          <p:nvPr/>
        </p:nvPicPr>
        <p:blipFill>
          <a:blip r:embed="rId2"/>
          <a:stretch>
            <a:fillRect/>
          </a:stretch>
        </p:blipFill>
        <p:spPr>
          <a:xfrm>
            <a:off x="343426" y="1839912"/>
            <a:ext cx="11305649" cy="4027488"/>
          </a:xfrm>
          <a:prstGeom prst="rect">
            <a:avLst/>
          </a:prstGeom>
        </p:spPr>
      </p:pic>
    </p:spTree>
    <p:extLst>
      <p:ext uri="{BB962C8B-B14F-4D97-AF65-F5344CB8AC3E}">
        <p14:creationId xmlns:p14="http://schemas.microsoft.com/office/powerpoint/2010/main" val="712333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F9691F-0225-4790-81DE-1296249E5EB7}"/>
              </a:ext>
            </a:extLst>
          </p:cNvPr>
          <p:cNvSpPr>
            <a:spLocks noGrp="1"/>
          </p:cNvSpPr>
          <p:nvPr>
            <p:ph type="sldNum" sz="quarter" idx="4"/>
          </p:nvPr>
        </p:nvSpPr>
        <p:spPr>
          <a:xfrm>
            <a:off x="8911590" y="178263"/>
            <a:ext cx="2743200" cy="365125"/>
          </a:xfrm>
        </p:spPr>
        <p:txBody>
          <a:bodyPr>
            <a:normAutofit/>
          </a:bodyPr>
          <a:lstStyle/>
          <a:p>
            <a:pPr algn="r">
              <a:lnSpc>
                <a:spcPct val="90000"/>
              </a:lnSpc>
              <a:spcAft>
                <a:spcPts val="600"/>
              </a:spcAft>
            </a:pPr>
            <a:r>
              <a:rPr lang="en-US"/>
              <a:t>www.insulation.org    </a:t>
            </a:r>
            <a:fld id="{F117C22A-DE4F-4912-A470-E3DBC1987589}" type="slidenum">
              <a:rPr lang="en-US" sz="1400" b="1" smtClean="0">
                <a:solidFill>
                  <a:schemeClr val="bg2">
                    <a:lumMod val="75000"/>
                  </a:schemeClr>
                </a:solidFill>
              </a:rPr>
              <a:pPr algn="r">
                <a:lnSpc>
                  <a:spcPct val="90000"/>
                </a:lnSpc>
                <a:spcAft>
                  <a:spcPts val="600"/>
                </a:spcAft>
              </a:pPr>
              <a:t>23</a:t>
            </a:fld>
            <a:endParaRPr lang="en-US" sz="1400" b="1" dirty="0">
              <a:solidFill>
                <a:schemeClr val="bg2">
                  <a:lumMod val="75000"/>
                </a:schemeClr>
              </a:solidFill>
            </a:endParaRPr>
          </a:p>
        </p:txBody>
      </p:sp>
      <p:sp>
        <p:nvSpPr>
          <p:cNvPr id="2" name="Title 5">
            <a:extLst>
              <a:ext uri="{FF2B5EF4-FFF2-40B4-BE49-F238E27FC236}">
                <a16:creationId xmlns:a16="http://schemas.microsoft.com/office/drawing/2014/main" id="{776501CD-4E7D-6A88-9691-F76F4AC8B5CE}"/>
              </a:ext>
            </a:extLst>
          </p:cNvPr>
          <p:cNvSpPr txBox="1">
            <a:spLocks/>
          </p:cNvSpPr>
          <p:nvPr/>
        </p:nvSpPr>
        <p:spPr>
          <a:xfrm>
            <a:off x="426720" y="952205"/>
            <a:ext cx="11106150" cy="722313"/>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a:latin typeface="Calibri" panose="020F0502020204030204" pitchFamily="34" charset="0"/>
                <a:ea typeface="Calibri" panose="020F0502020204030204" pitchFamily="34" charset="0"/>
                <a:cs typeface="Times New Roman" panose="02020603050405020304" pitchFamily="18" charset="0"/>
              </a:rPr>
              <a:t>The </a:t>
            </a:r>
            <a:r>
              <a:rPr lang="en-US" sz="1800" b="1" kern="10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a:latin typeface="+mj-lt"/>
              <a:ea typeface="Calibri" panose="020F0502020204030204" pitchFamily="34" charset="0"/>
              <a:cs typeface="Times New Roman" panose="02020603050405020304" pitchFamily="18" charset="0"/>
            </a:endParaRPr>
          </a:p>
          <a:p>
            <a:r>
              <a:rPr lang="en-US" sz="3100" kern="100">
                <a:solidFill>
                  <a:schemeClr val="accent2">
                    <a:lumMod val="75000"/>
                  </a:schemeClr>
                </a:solidFill>
                <a:latin typeface="+mj-lt"/>
                <a:ea typeface="Calibri" panose="020F0502020204030204" pitchFamily="34" charset="0"/>
                <a:cs typeface="Times New Roman" panose="02020603050405020304" pitchFamily="18" charset="0"/>
              </a:rPr>
              <a:t>The Findings</a:t>
            </a:r>
            <a:endParaRPr lang="en-US" sz="3100" dirty="0">
              <a:solidFill>
                <a:schemeClr val="accent2">
                  <a:lumMod val="75000"/>
                </a:schemeClr>
              </a:solidFill>
            </a:endParaRPr>
          </a:p>
        </p:txBody>
      </p:sp>
      <p:sp>
        <p:nvSpPr>
          <p:cNvPr id="6" name="TextBox 5">
            <a:extLst>
              <a:ext uri="{FF2B5EF4-FFF2-40B4-BE49-F238E27FC236}">
                <a16:creationId xmlns:a16="http://schemas.microsoft.com/office/drawing/2014/main" id="{0B89671D-4BA8-5A01-1CE6-40F7B9EB20D2}"/>
              </a:ext>
            </a:extLst>
          </p:cNvPr>
          <p:cNvSpPr txBox="1"/>
          <p:nvPr/>
        </p:nvSpPr>
        <p:spPr>
          <a:xfrm>
            <a:off x="426720" y="1667836"/>
            <a:ext cx="11338560" cy="830997"/>
          </a:xfrm>
          <a:prstGeom prst="rect">
            <a:avLst/>
          </a:prstGeom>
          <a:noFill/>
        </p:spPr>
        <p:txBody>
          <a:bodyPr wrap="square">
            <a:spAutoFit/>
          </a:bodyPr>
          <a:lstStyle/>
          <a:p>
            <a:pPr marL="0" marR="0"/>
            <a:r>
              <a:rPr lang="en-US" sz="2300" b="1" dirty="0">
                <a:solidFill>
                  <a:schemeClr val="accent1">
                    <a:lumMod val="50000"/>
                  </a:schemeClr>
                </a:solidFill>
                <a:effectLst/>
                <a:ea typeface="Times New Roman" panose="02020603050405020304" pitchFamily="18" charset="0"/>
              </a:rPr>
              <a:t>How do these results compare to other carbon reduction initiatives or GHG reduction equivalents? </a:t>
            </a:r>
          </a:p>
        </p:txBody>
      </p:sp>
      <p:graphicFrame>
        <p:nvGraphicFramePr>
          <p:cNvPr id="3" name="Table 2">
            <a:extLst>
              <a:ext uri="{FF2B5EF4-FFF2-40B4-BE49-F238E27FC236}">
                <a16:creationId xmlns:a16="http://schemas.microsoft.com/office/drawing/2014/main" id="{CE7B4C84-BB8E-9667-C8DB-ABEA11B81D36}"/>
              </a:ext>
            </a:extLst>
          </p:cNvPr>
          <p:cNvGraphicFramePr>
            <a:graphicFrameLocks noGrp="1"/>
          </p:cNvGraphicFramePr>
          <p:nvPr>
            <p:extLst>
              <p:ext uri="{D42A27DB-BD31-4B8C-83A1-F6EECF244321}">
                <p14:modId xmlns:p14="http://schemas.microsoft.com/office/powerpoint/2010/main" val="4229898339"/>
              </p:ext>
            </p:extLst>
          </p:nvPr>
        </p:nvGraphicFramePr>
        <p:xfrm>
          <a:off x="737870" y="2564334"/>
          <a:ext cx="10716260" cy="4042254"/>
        </p:xfrm>
        <a:graphic>
          <a:graphicData uri="http://schemas.openxmlformats.org/drawingml/2006/table">
            <a:tbl>
              <a:tblPr/>
              <a:tblGrid>
                <a:gridCol w="729504">
                  <a:extLst>
                    <a:ext uri="{9D8B030D-6E8A-4147-A177-3AD203B41FA5}">
                      <a16:colId xmlns:a16="http://schemas.microsoft.com/office/drawing/2014/main" val="1609313386"/>
                    </a:ext>
                  </a:extLst>
                </a:gridCol>
                <a:gridCol w="729504">
                  <a:extLst>
                    <a:ext uri="{9D8B030D-6E8A-4147-A177-3AD203B41FA5}">
                      <a16:colId xmlns:a16="http://schemas.microsoft.com/office/drawing/2014/main" val="3496310067"/>
                    </a:ext>
                  </a:extLst>
                </a:gridCol>
                <a:gridCol w="729504">
                  <a:extLst>
                    <a:ext uri="{9D8B030D-6E8A-4147-A177-3AD203B41FA5}">
                      <a16:colId xmlns:a16="http://schemas.microsoft.com/office/drawing/2014/main" val="1025309385"/>
                    </a:ext>
                  </a:extLst>
                </a:gridCol>
                <a:gridCol w="729504">
                  <a:extLst>
                    <a:ext uri="{9D8B030D-6E8A-4147-A177-3AD203B41FA5}">
                      <a16:colId xmlns:a16="http://schemas.microsoft.com/office/drawing/2014/main" val="3780295173"/>
                    </a:ext>
                  </a:extLst>
                </a:gridCol>
                <a:gridCol w="729504">
                  <a:extLst>
                    <a:ext uri="{9D8B030D-6E8A-4147-A177-3AD203B41FA5}">
                      <a16:colId xmlns:a16="http://schemas.microsoft.com/office/drawing/2014/main" val="3751316165"/>
                    </a:ext>
                  </a:extLst>
                </a:gridCol>
                <a:gridCol w="729504">
                  <a:extLst>
                    <a:ext uri="{9D8B030D-6E8A-4147-A177-3AD203B41FA5}">
                      <a16:colId xmlns:a16="http://schemas.microsoft.com/office/drawing/2014/main" val="2985638226"/>
                    </a:ext>
                  </a:extLst>
                </a:gridCol>
                <a:gridCol w="729504">
                  <a:extLst>
                    <a:ext uri="{9D8B030D-6E8A-4147-A177-3AD203B41FA5}">
                      <a16:colId xmlns:a16="http://schemas.microsoft.com/office/drawing/2014/main" val="3460361295"/>
                    </a:ext>
                  </a:extLst>
                </a:gridCol>
                <a:gridCol w="1339904">
                  <a:extLst>
                    <a:ext uri="{9D8B030D-6E8A-4147-A177-3AD203B41FA5}">
                      <a16:colId xmlns:a16="http://schemas.microsoft.com/office/drawing/2014/main" val="3161621475"/>
                    </a:ext>
                  </a:extLst>
                </a:gridCol>
                <a:gridCol w="1339904">
                  <a:extLst>
                    <a:ext uri="{9D8B030D-6E8A-4147-A177-3AD203B41FA5}">
                      <a16:colId xmlns:a16="http://schemas.microsoft.com/office/drawing/2014/main" val="412921410"/>
                    </a:ext>
                  </a:extLst>
                </a:gridCol>
                <a:gridCol w="1339904">
                  <a:extLst>
                    <a:ext uri="{9D8B030D-6E8A-4147-A177-3AD203B41FA5}">
                      <a16:colId xmlns:a16="http://schemas.microsoft.com/office/drawing/2014/main" val="851924801"/>
                    </a:ext>
                  </a:extLst>
                </a:gridCol>
                <a:gridCol w="1590020">
                  <a:extLst>
                    <a:ext uri="{9D8B030D-6E8A-4147-A177-3AD203B41FA5}">
                      <a16:colId xmlns:a16="http://schemas.microsoft.com/office/drawing/2014/main" val="2412729868"/>
                    </a:ext>
                  </a:extLst>
                </a:gridCol>
              </a:tblGrid>
              <a:tr h="23512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gridSpan="4">
                  <a:txBody>
                    <a:bodyPr/>
                    <a:lstStyle/>
                    <a:p>
                      <a:pPr algn="ctr" fontAlgn="b"/>
                      <a:r>
                        <a:rPr lang="en-US" sz="1200" b="1" i="0" u="none" strike="noStrike" dirty="0">
                          <a:solidFill>
                            <a:srgbClr val="FFFFFF"/>
                          </a:solidFill>
                          <a:effectLst/>
                          <a:latin typeface="Arial" panose="020B0604020202020204" pitchFamily="34" charset="0"/>
                        </a:rPr>
                        <a:t>Savings</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3022687"/>
                  </a:ext>
                </a:extLst>
              </a:tr>
              <a:tr h="443110">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panose="020B0604020202020204" pitchFamily="34" charset="0"/>
                        </a:rPr>
                        <a:t>Past 5 Years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Arial" panose="020B0604020202020204" pitchFamily="34" charset="0"/>
                        </a:rPr>
                        <a:t>Base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Arial" panose="020B0604020202020204" pitchFamily="34" charset="0"/>
                        </a:rPr>
                        <a:t>Next 5 Years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Arial" panose="020B0604020202020204" pitchFamily="34" charset="0"/>
                        </a:rPr>
                        <a:t>Total 11-Year Window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1353844"/>
                  </a:ext>
                </a:extLst>
              </a:tr>
              <a:tr h="235120">
                <a:tc gridSpan="7">
                  <a:txBody>
                    <a:bodyPr/>
                    <a:lstStyle/>
                    <a:p>
                      <a:pPr algn="ctr" fontAlgn="b"/>
                      <a:r>
                        <a:rPr lang="en-US" sz="1200" b="1" i="0" u="none" strike="noStrike">
                          <a:solidFill>
                            <a:srgbClr val="FFFFFF"/>
                          </a:solidFill>
                          <a:effectLst/>
                          <a:latin typeface="Arial" panose="020B0604020202020204" pitchFamily="34" charset="0"/>
                        </a:rPr>
                        <a:t>Equivalencies</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a:solidFill>
                            <a:srgbClr val="000000"/>
                          </a:solidFill>
                          <a:effectLst/>
                          <a:latin typeface="Arial" panose="020B0604020202020204" pitchFamily="34" charset="0"/>
                        </a:rPr>
                        <a:t>2017</a:t>
                      </a:r>
                      <a:r>
                        <a:rPr lang="en-US" sz="1200" b="1" i="0" u="none" strike="noStrike">
                          <a:solidFill>
                            <a:srgbClr val="000000"/>
                          </a:solidFill>
                          <a:effectLst/>
                          <a:latin typeface="Calibri" panose="020F0502020204030204" pitchFamily="34" charset="0"/>
                        </a:rPr>
                        <a:t>–</a:t>
                      </a:r>
                      <a:r>
                        <a:rPr lang="en-US" sz="1200" b="1" i="0" u="none" strike="noStrike">
                          <a:solidFill>
                            <a:srgbClr val="000000"/>
                          </a:solidFill>
                          <a:effectLst/>
                          <a:latin typeface="Arial" panose="020B0604020202020204" pitchFamily="34" charset="0"/>
                        </a:rPr>
                        <a:t>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rPr>
                        <a:t>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panose="020B0604020202020204" pitchFamily="34" charset="0"/>
                        </a:rPr>
                        <a:t>2023</a:t>
                      </a:r>
                      <a:r>
                        <a:rPr lang="en-US" sz="1200" b="1" i="0" u="none" strike="noStrike">
                          <a:solidFill>
                            <a:srgbClr val="000000"/>
                          </a:solidFill>
                          <a:effectLst/>
                          <a:latin typeface="Calibri" panose="020F0502020204030204" pitchFamily="34" charset="0"/>
                        </a:rPr>
                        <a:t>–</a:t>
                      </a:r>
                      <a:r>
                        <a:rPr lang="en-US" sz="1200" b="1" i="0" u="none" strike="noStrike">
                          <a:solidFill>
                            <a:srgbClr val="000000"/>
                          </a:solidFill>
                          <a:effectLst/>
                          <a:latin typeface="Arial" panose="020B0604020202020204" pitchFamily="34" charset="0"/>
                        </a:rPr>
                        <a:t>2027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panose="020B0604020202020204" pitchFamily="34" charset="0"/>
                        </a:rPr>
                        <a:t>2017</a:t>
                      </a:r>
                      <a:r>
                        <a:rPr lang="en-US" sz="1200" b="1" i="0" u="none" strike="noStrike">
                          <a:solidFill>
                            <a:srgbClr val="000000"/>
                          </a:solidFill>
                          <a:effectLst/>
                          <a:latin typeface="Calibri" panose="020F0502020204030204" pitchFamily="34" charset="0"/>
                        </a:rPr>
                        <a:t>–</a:t>
                      </a:r>
                      <a:r>
                        <a:rPr lang="en-US" sz="1200" b="1" i="0" u="none" strike="noStrike">
                          <a:solidFill>
                            <a:srgbClr val="000000"/>
                          </a:solidFill>
                          <a:effectLst/>
                          <a:latin typeface="Arial" panose="020B0604020202020204" pitchFamily="34" charset="0"/>
                        </a:rPr>
                        <a:t>2027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196077"/>
                  </a:ext>
                </a:extLst>
              </a:tr>
              <a:tr h="311986">
                <a:tc gridSpan="11">
                  <a:txBody>
                    <a:bodyPr/>
                    <a:lstStyle/>
                    <a:p>
                      <a:pPr algn="l" fontAlgn="b"/>
                      <a:r>
                        <a:rPr lang="en-US" sz="1200" b="1" i="0" u="none" strike="noStrike" dirty="0">
                          <a:solidFill>
                            <a:srgbClr val="000000"/>
                          </a:solidFill>
                          <a:effectLst/>
                          <a:latin typeface="Arial" panose="020B0604020202020204" pitchFamily="34" charset="0"/>
                        </a:rPr>
                        <a:t>Greenhouse Gas (GHG) Emissions from: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738010"/>
                  </a:ext>
                </a:extLst>
              </a:tr>
              <a:tr h="235120">
                <a:tc gridSpan="7">
                  <a:txBody>
                    <a:bodyPr/>
                    <a:lstStyle/>
                    <a:p>
                      <a:pPr algn="l" fontAlgn="b"/>
                      <a:r>
                        <a:rPr lang="en-US" sz="1200" b="0" i="0" u="none" strike="noStrike">
                          <a:solidFill>
                            <a:srgbClr val="000000"/>
                          </a:solidFill>
                          <a:effectLst/>
                          <a:latin typeface="Arial" panose="020B0604020202020204" pitchFamily="34" charset="0"/>
                        </a:rPr>
                        <a:t>Gasoline-powered passenger vehicles driven for 1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549.4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151.8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978.1Million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1.7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56749148"/>
                  </a:ext>
                </a:extLst>
              </a:tr>
              <a:tr h="311986">
                <a:tc gridSpan="7">
                  <a:txBody>
                    <a:bodyPr/>
                    <a:lstStyle/>
                    <a:p>
                      <a:pPr algn="l" fontAlgn="b"/>
                      <a:r>
                        <a:rPr lang="en-US" sz="1200" b="1" i="0" u="none" strike="noStrike">
                          <a:solidFill>
                            <a:srgbClr val="000000"/>
                          </a:solidFill>
                          <a:effectLst/>
                          <a:latin typeface="Arial" panose="020B0604020202020204" pitchFamily="34" charset="0"/>
                        </a:rPr>
                        <a:t>CO</a:t>
                      </a:r>
                      <a:r>
                        <a:rPr lang="en-US" sz="1200" b="1" i="0" u="none" strike="noStrike" baseline="-25000">
                          <a:solidFill>
                            <a:srgbClr val="000000"/>
                          </a:solidFill>
                          <a:effectLst/>
                          <a:latin typeface="Arial" panose="020B0604020202020204" pitchFamily="34" charset="0"/>
                        </a:rPr>
                        <a:t>2</a:t>
                      </a:r>
                      <a:r>
                        <a:rPr lang="en-US" sz="1200" b="1" i="0" u="none" strike="noStrike">
                          <a:solidFill>
                            <a:srgbClr val="000000"/>
                          </a:solidFill>
                          <a:effectLst/>
                          <a:latin typeface="Arial" panose="020B0604020202020204" pitchFamily="34" charset="0"/>
                        </a:rPr>
                        <a:t> Emissions from: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177846"/>
                  </a:ext>
                </a:extLst>
              </a:tr>
              <a:tr h="235120">
                <a:tc gridSpan="7">
                  <a:txBody>
                    <a:bodyPr/>
                    <a:lstStyle/>
                    <a:p>
                      <a:pPr algn="l" fontAlgn="b"/>
                      <a:r>
                        <a:rPr lang="en-US" sz="1200" b="0" i="0" u="none" strike="noStrike">
                          <a:solidFill>
                            <a:srgbClr val="000000"/>
                          </a:solidFill>
                          <a:effectLst/>
                          <a:latin typeface="Arial" panose="020B0604020202020204" pitchFamily="34" charset="0"/>
                        </a:rPr>
                        <a:t>Homes' energy use for 1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311.1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86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553.9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951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23886297"/>
                  </a:ext>
                </a:extLst>
              </a:tr>
              <a:tr h="235120">
                <a:tc gridSpan="7">
                  <a:txBody>
                    <a:bodyPr/>
                    <a:lstStyle/>
                    <a:p>
                      <a:pPr algn="l" fontAlgn="b"/>
                      <a:r>
                        <a:rPr lang="en-US" sz="1200" b="0" i="0" u="none" strike="noStrike">
                          <a:solidFill>
                            <a:srgbClr val="000000"/>
                          </a:solidFill>
                          <a:effectLst/>
                          <a:latin typeface="Arial" panose="020B0604020202020204" pitchFamily="34" charset="0"/>
                        </a:rPr>
                        <a:t>Barrels of oil consumed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5.7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1.6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10.2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17.4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92754601"/>
                  </a:ext>
                </a:extLst>
              </a:tr>
              <a:tr h="235120">
                <a:tc gridSpan="7">
                  <a:txBody>
                    <a:bodyPr/>
                    <a:lstStyle/>
                    <a:p>
                      <a:pPr algn="l" fontAlgn="b"/>
                      <a:r>
                        <a:rPr lang="en-US" sz="1200" b="0" i="0" u="none" strike="noStrike">
                          <a:solidFill>
                            <a:srgbClr val="000000"/>
                          </a:solidFill>
                          <a:effectLst/>
                          <a:latin typeface="Arial" panose="020B0604020202020204" pitchFamily="34" charset="0"/>
                        </a:rPr>
                        <a:t>Coal-fired power plants in 1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661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183.0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2,020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401164399"/>
                  </a:ext>
                </a:extLst>
              </a:tr>
              <a:tr h="235120">
                <a:tc gridSpan="7">
                  <a:txBody>
                    <a:bodyPr/>
                    <a:lstStyle/>
                    <a:p>
                      <a:pPr algn="l" fontAlgn="b"/>
                      <a:r>
                        <a:rPr lang="en-US" sz="1200" b="0" i="0" u="none" strike="noStrike">
                          <a:solidFill>
                            <a:srgbClr val="000000"/>
                          </a:solidFill>
                          <a:effectLst/>
                          <a:latin typeface="Arial" panose="020B0604020202020204" pitchFamily="34" charset="0"/>
                        </a:rPr>
                        <a:t>Natural gas-fired power plants in 1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6,204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1,714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11,044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18,962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90395422"/>
                  </a:ext>
                </a:extLst>
              </a:tr>
              <a:tr h="311986">
                <a:tc gridSpan="11">
                  <a:txBody>
                    <a:bodyPr/>
                    <a:lstStyle/>
                    <a:p>
                      <a:pPr algn="l" fontAlgn="b"/>
                      <a:r>
                        <a:rPr lang="en-US" sz="1200" b="1" i="0" u="none" strike="noStrike">
                          <a:solidFill>
                            <a:srgbClr val="000000"/>
                          </a:solidFill>
                          <a:effectLst/>
                          <a:latin typeface="Arial" panose="020B0604020202020204" pitchFamily="34" charset="0"/>
                        </a:rPr>
                        <a:t>GHG Emissions Avoided by: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2743060"/>
                  </a:ext>
                </a:extLst>
              </a:tr>
              <a:tr h="235120">
                <a:tc gridSpan="7">
                  <a:txBody>
                    <a:bodyPr/>
                    <a:lstStyle/>
                    <a:p>
                      <a:pPr algn="l" fontAlgn="b"/>
                      <a:r>
                        <a:rPr lang="en-US" sz="1200" b="0" i="0" u="none" strike="noStrike">
                          <a:solidFill>
                            <a:srgbClr val="000000"/>
                          </a:solidFill>
                          <a:effectLst/>
                          <a:latin typeface="Arial" panose="020B0604020202020204" pitchFamily="34" charset="0"/>
                        </a:rPr>
                        <a:t>Wind turbines running for 1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686,474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189,653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1,222,153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2.1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05238889"/>
                  </a:ext>
                </a:extLst>
              </a:tr>
              <a:tr h="235120">
                <a:tc gridSpan="7">
                  <a:txBody>
                    <a:bodyPr/>
                    <a:lstStyle/>
                    <a:p>
                      <a:pPr algn="l" fontAlgn="b"/>
                      <a:r>
                        <a:rPr lang="en-US" sz="1200" b="0" i="0" u="none" strike="noStrike">
                          <a:solidFill>
                            <a:srgbClr val="000000"/>
                          </a:solidFill>
                          <a:effectLst/>
                          <a:latin typeface="Arial" panose="020B0604020202020204" pitchFamily="34" charset="0"/>
                        </a:rPr>
                        <a:t>Incandescent lamps switched to LEDs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93.6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25.9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166.6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286.0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232893425"/>
                  </a:ext>
                </a:extLst>
              </a:tr>
              <a:tr h="311986">
                <a:tc gridSpan="11">
                  <a:txBody>
                    <a:bodyPr/>
                    <a:lstStyle/>
                    <a:p>
                      <a:pPr algn="l" fontAlgn="b"/>
                      <a:r>
                        <a:rPr lang="en-US" sz="1200" b="1" i="0" u="none" strike="noStrike" dirty="0">
                          <a:solidFill>
                            <a:srgbClr val="000000"/>
                          </a:solidFill>
                          <a:effectLst/>
                          <a:latin typeface="Arial" panose="020B0604020202020204" pitchFamily="34" charset="0"/>
                        </a:rPr>
                        <a:t>Carbons Sequestered by: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959714"/>
                  </a:ext>
                </a:extLst>
              </a:tr>
              <a:tr h="235120">
                <a:tc gridSpan="7">
                  <a:txBody>
                    <a:bodyPr/>
                    <a:lstStyle/>
                    <a:p>
                      <a:pPr algn="l" fontAlgn="b"/>
                      <a:r>
                        <a:rPr lang="en-US" sz="1200" b="0" i="0" u="none" strike="noStrike">
                          <a:solidFill>
                            <a:srgbClr val="000000"/>
                          </a:solidFill>
                          <a:effectLst/>
                          <a:latin typeface="Arial" panose="020B0604020202020204" pitchFamily="34" charset="0"/>
                        </a:rPr>
                        <a:t>Acres of U.S. forests in 1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2.9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813.3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Arial" panose="020B0604020202020204" pitchFamily="34" charset="0"/>
                        </a:rPr>
                        <a:t>5.2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dirty="0">
                          <a:solidFill>
                            <a:srgbClr val="000000"/>
                          </a:solidFill>
                          <a:effectLst/>
                          <a:latin typeface="Arial" panose="020B0604020202020204" pitchFamily="34" charset="0"/>
                        </a:rPr>
                        <a:t>9.0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55024180"/>
                  </a:ext>
                </a:extLst>
              </a:tr>
            </a:tbl>
          </a:graphicData>
        </a:graphic>
      </p:graphicFrame>
    </p:spTree>
    <p:extLst>
      <p:ext uri="{BB962C8B-B14F-4D97-AF65-F5344CB8AC3E}">
        <p14:creationId xmlns:p14="http://schemas.microsoft.com/office/powerpoint/2010/main" val="338119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24</a:t>
            </a:fld>
            <a:endParaRPr lang="en-US" b="1" dirty="0">
              <a:solidFill>
                <a:schemeClr val="bg2">
                  <a:lumMod val="75000"/>
                </a:schemeClr>
              </a:solidFill>
            </a:endParaRPr>
          </a:p>
        </p:txBody>
      </p:sp>
      <p:sp>
        <p:nvSpPr>
          <p:cNvPr id="8" name="Title 5">
            <a:extLst>
              <a:ext uri="{FF2B5EF4-FFF2-40B4-BE49-F238E27FC236}">
                <a16:creationId xmlns:a16="http://schemas.microsoft.com/office/drawing/2014/main" id="{9E785EA6-A544-315C-A919-09E69099B93E}"/>
              </a:ext>
            </a:extLst>
          </p:cNvPr>
          <p:cNvSpPr txBox="1">
            <a:spLocks/>
          </p:cNvSpPr>
          <p:nvPr/>
        </p:nvSpPr>
        <p:spPr>
          <a:xfrm>
            <a:off x="548640" y="682308"/>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The Findings</a:t>
            </a:r>
            <a:endParaRPr lang="en-US" sz="3100" dirty="0">
              <a:solidFill>
                <a:schemeClr val="accent2">
                  <a:lumMod val="75000"/>
                </a:schemeClr>
              </a:solidFill>
            </a:endParaRPr>
          </a:p>
        </p:txBody>
      </p:sp>
      <p:pic>
        <p:nvPicPr>
          <p:cNvPr id="4" name="Picture 3">
            <a:extLst>
              <a:ext uri="{FF2B5EF4-FFF2-40B4-BE49-F238E27FC236}">
                <a16:creationId xmlns:a16="http://schemas.microsoft.com/office/drawing/2014/main" id="{9C068EB4-C701-44B9-77EF-AF2AFB63DE0B}"/>
              </a:ext>
            </a:extLst>
          </p:cNvPr>
          <p:cNvPicPr>
            <a:picLocks noChangeAspect="1"/>
          </p:cNvPicPr>
          <p:nvPr/>
        </p:nvPicPr>
        <p:blipFill>
          <a:blip r:embed="rId2"/>
          <a:stretch>
            <a:fillRect/>
          </a:stretch>
        </p:blipFill>
        <p:spPr>
          <a:xfrm>
            <a:off x="2552700" y="990600"/>
            <a:ext cx="8763000" cy="5765132"/>
          </a:xfrm>
          <a:prstGeom prst="rect">
            <a:avLst/>
          </a:prstGeom>
        </p:spPr>
      </p:pic>
      <p:sp>
        <p:nvSpPr>
          <p:cNvPr id="6" name="TextBox 5">
            <a:extLst>
              <a:ext uri="{FF2B5EF4-FFF2-40B4-BE49-F238E27FC236}">
                <a16:creationId xmlns:a16="http://schemas.microsoft.com/office/drawing/2014/main" id="{C3D4DAF8-3926-70DE-328B-1C7A2356C7CC}"/>
              </a:ext>
            </a:extLst>
          </p:cNvPr>
          <p:cNvSpPr txBox="1"/>
          <p:nvPr/>
        </p:nvSpPr>
        <p:spPr>
          <a:xfrm>
            <a:off x="457200" y="1442721"/>
            <a:ext cx="4267200" cy="1200329"/>
          </a:xfrm>
          <a:prstGeom prst="rect">
            <a:avLst/>
          </a:prstGeom>
          <a:solidFill>
            <a:schemeClr val="bg1"/>
          </a:solidFill>
          <a:ln>
            <a:solidFill>
              <a:schemeClr val="tx1">
                <a:lumMod val="50000"/>
              </a:schemeClr>
            </a:solidFill>
          </a:ln>
        </p:spPr>
        <p:txBody>
          <a:bodyPr wrap="square" rtlCol="0">
            <a:spAutoFit/>
          </a:bodyPr>
          <a:lstStyle/>
          <a:p>
            <a:pPr algn="ctr"/>
            <a:r>
              <a:rPr lang="en-US" b="1" dirty="0">
                <a:solidFill>
                  <a:srgbClr val="C00000"/>
                </a:solidFill>
              </a:rPr>
              <a:t>Commercial Market Segment</a:t>
            </a:r>
          </a:p>
          <a:p>
            <a:r>
              <a:rPr lang="en-US" b="1" dirty="0"/>
              <a:t>Potential Loss:  2 – 10%</a:t>
            </a:r>
          </a:p>
          <a:p>
            <a:r>
              <a:rPr lang="en-US" b="1" dirty="0"/>
              <a:t>CO</a:t>
            </a:r>
            <a:r>
              <a:rPr lang="en-US" sz="1200" b="1" dirty="0"/>
              <a:t>2</a:t>
            </a:r>
            <a:r>
              <a:rPr lang="en-US" b="1" dirty="0"/>
              <a:t> Lost: 45 – 211 Million Metric Tons       	(Avg. 127 Million Metric Tons)</a:t>
            </a:r>
          </a:p>
        </p:txBody>
      </p:sp>
    </p:spTree>
    <p:extLst>
      <p:ext uri="{BB962C8B-B14F-4D97-AF65-F5344CB8AC3E}">
        <p14:creationId xmlns:p14="http://schemas.microsoft.com/office/powerpoint/2010/main" val="1901939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F9691F-0225-4790-81DE-1296249E5EB7}"/>
              </a:ext>
            </a:extLst>
          </p:cNvPr>
          <p:cNvSpPr>
            <a:spLocks noGrp="1"/>
          </p:cNvSpPr>
          <p:nvPr>
            <p:ph type="sldNum" sz="quarter" idx="4"/>
          </p:nvPr>
        </p:nvSpPr>
        <p:spPr>
          <a:xfrm>
            <a:off x="8911590" y="178263"/>
            <a:ext cx="2743200" cy="365125"/>
          </a:xfrm>
        </p:spPr>
        <p:txBody>
          <a:bodyPr>
            <a:normAutofit/>
          </a:bodyPr>
          <a:lstStyle/>
          <a:p>
            <a:pPr algn="r">
              <a:lnSpc>
                <a:spcPct val="90000"/>
              </a:lnSpc>
              <a:spcAft>
                <a:spcPts val="600"/>
              </a:spcAft>
            </a:pPr>
            <a:r>
              <a:rPr lang="en-US" dirty="0"/>
              <a:t>www.insulation.org    </a:t>
            </a:r>
            <a:fld id="{F117C22A-DE4F-4912-A470-E3DBC1987589}" type="slidenum">
              <a:rPr lang="en-US" sz="1400" b="1" smtClean="0">
                <a:solidFill>
                  <a:schemeClr val="bg2">
                    <a:lumMod val="75000"/>
                  </a:schemeClr>
                </a:solidFill>
              </a:rPr>
              <a:pPr algn="r">
                <a:lnSpc>
                  <a:spcPct val="90000"/>
                </a:lnSpc>
                <a:spcAft>
                  <a:spcPts val="600"/>
                </a:spcAft>
              </a:pPr>
              <a:t>25</a:t>
            </a:fld>
            <a:endParaRPr lang="en-US" sz="1400" b="1" dirty="0">
              <a:solidFill>
                <a:schemeClr val="bg2">
                  <a:lumMod val="75000"/>
                </a:schemeClr>
              </a:solidFill>
            </a:endParaRPr>
          </a:p>
        </p:txBody>
      </p:sp>
      <p:sp>
        <p:nvSpPr>
          <p:cNvPr id="2" name="Title 5">
            <a:extLst>
              <a:ext uri="{FF2B5EF4-FFF2-40B4-BE49-F238E27FC236}">
                <a16:creationId xmlns:a16="http://schemas.microsoft.com/office/drawing/2014/main" id="{776501CD-4E7D-6A88-9691-F76F4AC8B5CE}"/>
              </a:ext>
            </a:extLst>
          </p:cNvPr>
          <p:cNvSpPr txBox="1">
            <a:spLocks/>
          </p:cNvSpPr>
          <p:nvPr/>
        </p:nvSpPr>
        <p:spPr>
          <a:xfrm>
            <a:off x="529590" y="8382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The Findings</a:t>
            </a:r>
            <a:endParaRPr lang="en-US" sz="3100" dirty="0">
              <a:solidFill>
                <a:schemeClr val="accent2">
                  <a:lumMod val="75000"/>
                </a:schemeClr>
              </a:solidFill>
            </a:endParaRPr>
          </a:p>
        </p:txBody>
      </p:sp>
      <p:pic>
        <p:nvPicPr>
          <p:cNvPr id="7" name="Picture 6">
            <a:extLst>
              <a:ext uri="{FF2B5EF4-FFF2-40B4-BE49-F238E27FC236}">
                <a16:creationId xmlns:a16="http://schemas.microsoft.com/office/drawing/2014/main" id="{55F45B35-5672-4A19-28E7-7CF3284E10F6}"/>
              </a:ext>
            </a:extLst>
          </p:cNvPr>
          <p:cNvPicPr>
            <a:picLocks noChangeAspect="1"/>
          </p:cNvPicPr>
          <p:nvPr/>
        </p:nvPicPr>
        <p:blipFill>
          <a:blip r:embed="rId2"/>
          <a:stretch>
            <a:fillRect/>
          </a:stretch>
        </p:blipFill>
        <p:spPr>
          <a:xfrm>
            <a:off x="2819400" y="1170781"/>
            <a:ext cx="8385810" cy="5612681"/>
          </a:xfrm>
          <a:prstGeom prst="rect">
            <a:avLst/>
          </a:prstGeom>
        </p:spPr>
      </p:pic>
      <p:sp>
        <p:nvSpPr>
          <p:cNvPr id="8" name="TextBox 7">
            <a:extLst>
              <a:ext uri="{FF2B5EF4-FFF2-40B4-BE49-F238E27FC236}">
                <a16:creationId xmlns:a16="http://schemas.microsoft.com/office/drawing/2014/main" id="{6C5C4E3E-CEAB-9653-374D-CF09B637E96C}"/>
              </a:ext>
            </a:extLst>
          </p:cNvPr>
          <p:cNvSpPr txBox="1"/>
          <p:nvPr/>
        </p:nvSpPr>
        <p:spPr>
          <a:xfrm>
            <a:off x="529590" y="1560513"/>
            <a:ext cx="4343400" cy="1200329"/>
          </a:xfrm>
          <a:prstGeom prst="rect">
            <a:avLst/>
          </a:prstGeom>
          <a:solidFill>
            <a:schemeClr val="bg1"/>
          </a:solidFill>
          <a:ln>
            <a:solidFill>
              <a:schemeClr val="tx1">
                <a:lumMod val="50000"/>
              </a:schemeClr>
            </a:solidFill>
          </a:ln>
        </p:spPr>
        <p:txBody>
          <a:bodyPr wrap="square" rtlCol="0">
            <a:spAutoFit/>
          </a:bodyPr>
          <a:lstStyle/>
          <a:p>
            <a:pPr algn="ctr"/>
            <a:r>
              <a:rPr lang="en-US" b="1" dirty="0">
                <a:solidFill>
                  <a:srgbClr val="C00000"/>
                </a:solidFill>
              </a:rPr>
              <a:t>Industrial Market Segment</a:t>
            </a:r>
          </a:p>
          <a:p>
            <a:r>
              <a:rPr lang="en-US" b="1" dirty="0"/>
              <a:t>Potential Loss:  5 – 30%</a:t>
            </a:r>
          </a:p>
          <a:p>
            <a:pPr algn="ctr"/>
            <a:r>
              <a:rPr lang="en-US" b="1" dirty="0"/>
              <a:t>CO</a:t>
            </a:r>
            <a:r>
              <a:rPr lang="en-US" sz="1200" b="1" dirty="0"/>
              <a:t>2</a:t>
            </a:r>
            <a:r>
              <a:rPr lang="en-US" b="1" dirty="0"/>
              <a:t> Lost: 181 – 1,079 Million Metric Tons (Avg. 625 Million Metric Tons)</a:t>
            </a:r>
          </a:p>
        </p:txBody>
      </p:sp>
    </p:spTree>
    <p:extLst>
      <p:ext uri="{BB962C8B-B14F-4D97-AF65-F5344CB8AC3E}">
        <p14:creationId xmlns:p14="http://schemas.microsoft.com/office/powerpoint/2010/main" val="323094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F9691F-0225-4790-81DE-1296249E5EB7}"/>
              </a:ext>
            </a:extLst>
          </p:cNvPr>
          <p:cNvSpPr>
            <a:spLocks noGrp="1"/>
          </p:cNvSpPr>
          <p:nvPr>
            <p:ph type="sldNum" sz="quarter" idx="4"/>
          </p:nvPr>
        </p:nvSpPr>
        <p:spPr>
          <a:xfrm>
            <a:off x="8911590" y="178263"/>
            <a:ext cx="2743200" cy="365125"/>
          </a:xfrm>
        </p:spPr>
        <p:txBody>
          <a:bodyPr>
            <a:normAutofit/>
          </a:bodyPr>
          <a:lstStyle/>
          <a:p>
            <a:pPr algn="r">
              <a:lnSpc>
                <a:spcPct val="90000"/>
              </a:lnSpc>
              <a:spcAft>
                <a:spcPts val="600"/>
              </a:spcAft>
            </a:pPr>
            <a:r>
              <a:rPr lang="en-US" dirty="0"/>
              <a:t>www.insulation.org    </a:t>
            </a:r>
            <a:fld id="{F117C22A-DE4F-4912-A470-E3DBC1987589}" type="slidenum">
              <a:rPr lang="en-US" sz="1400" b="1" smtClean="0">
                <a:solidFill>
                  <a:schemeClr val="bg2">
                    <a:lumMod val="75000"/>
                  </a:schemeClr>
                </a:solidFill>
              </a:rPr>
              <a:pPr algn="r">
                <a:lnSpc>
                  <a:spcPct val="90000"/>
                </a:lnSpc>
                <a:spcAft>
                  <a:spcPts val="600"/>
                </a:spcAft>
              </a:pPr>
              <a:t>26</a:t>
            </a:fld>
            <a:endParaRPr lang="en-US" sz="1400" b="1" dirty="0">
              <a:solidFill>
                <a:schemeClr val="bg2">
                  <a:lumMod val="75000"/>
                </a:schemeClr>
              </a:solidFill>
            </a:endParaRPr>
          </a:p>
        </p:txBody>
      </p:sp>
      <p:sp>
        <p:nvSpPr>
          <p:cNvPr id="2" name="Title 5">
            <a:extLst>
              <a:ext uri="{FF2B5EF4-FFF2-40B4-BE49-F238E27FC236}">
                <a16:creationId xmlns:a16="http://schemas.microsoft.com/office/drawing/2014/main" id="{776501CD-4E7D-6A88-9691-F76F4AC8B5CE}"/>
              </a:ext>
            </a:extLst>
          </p:cNvPr>
          <p:cNvSpPr txBox="1">
            <a:spLocks/>
          </p:cNvSpPr>
          <p:nvPr/>
        </p:nvSpPr>
        <p:spPr>
          <a:xfrm>
            <a:off x="529590" y="8382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The Findings</a:t>
            </a:r>
            <a:endParaRPr lang="en-US" sz="3100" dirty="0">
              <a:solidFill>
                <a:schemeClr val="accent2">
                  <a:lumMod val="75000"/>
                </a:schemeClr>
              </a:solidFill>
            </a:endParaRPr>
          </a:p>
        </p:txBody>
      </p:sp>
      <p:pic>
        <p:nvPicPr>
          <p:cNvPr id="7" name="Picture 6">
            <a:extLst>
              <a:ext uri="{FF2B5EF4-FFF2-40B4-BE49-F238E27FC236}">
                <a16:creationId xmlns:a16="http://schemas.microsoft.com/office/drawing/2014/main" id="{55F45B35-5672-4A19-28E7-7CF3284E10F6}"/>
              </a:ext>
            </a:extLst>
          </p:cNvPr>
          <p:cNvPicPr>
            <a:picLocks noChangeAspect="1"/>
          </p:cNvPicPr>
          <p:nvPr/>
        </p:nvPicPr>
        <p:blipFill>
          <a:blip r:embed="rId2"/>
          <a:stretch>
            <a:fillRect/>
          </a:stretch>
        </p:blipFill>
        <p:spPr>
          <a:xfrm>
            <a:off x="2819400" y="1170781"/>
            <a:ext cx="8385810" cy="5612681"/>
          </a:xfrm>
          <a:prstGeom prst="rect">
            <a:avLst/>
          </a:prstGeom>
        </p:spPr>
      </p:pic>
      <p:sp>
        <p:nvSpPr>
          <p:cNvPr id="8" name="TextBox 7">
            <a:extLst>
              <a:ext uri="{FF2B5EF4-FFF2-40B4-BE49-F238E27FC236}">
                <a16:creationId xmlns:a16="http://schemas.microsoft.com/office/drawing/2014/main" id="{6C5C4E3E-CEAB-9653-374D-CF09B637E96C}"/>
              </a:ext>
            </a:extLst>
          </p:cNvPr>
          <p:cNvSpPr txBox="1"/>
          <p:nvPr/>
        </p:nvSpPr>
        <p:spPr>
          <a:xfrm>
            <a:off x="529590" y="1560513"/>
            <a:ext cx="4343400" cy="1200329"/>
          </a:xfrm>
          <a:prstGeom prst="rect">
            <a:avLst/>
          </a:prstGeom>
          <a:solidFill>
            <a:schemeClr val="bg1"/>
          </a:solidFill>
          <a:ln>
            <a:solidFill>
              <a:schemeClr val="tx1">
                <a:lumMod val="50000"/>
              </a:schemeClr>
            </a:solidFill>
          </a:ln>
        </p:spPr>
        <p:txBody>
          <a:bodyPr wrap="square" rtlCol="0">
            <a:spAutoFit/>
          </a:bodyPr>
          <a:lstStyle/>
          <a:p>
            <a:pPr algn="ctr"/>
            <a:r>
              <a:rPr lang="en-US" b="1" dirty="0">
                <a:solidFill>
                  <a:srgbClr val="C00000"/>
                </a:solidFill>
              </a:rPr>
              <a:t>Industrial Market Segment</a:t>
            </a:r>
          </a:p>
          <a:p>
            <a:r>
              <a:rPr lang="en-US" b="1" dirty="0"/>
              <a:t>Potential Loss:  5 – 30%</a:t>
            </a:r>
          </a:p>
          <a:p>
            <a:pPr algn="ctr"/>
            <a:r>
              <a:rPr lang="en-US" b="1" dirty="0"/>
              <a:t>CO</a:t>
            </a:r>
            <a:r>
              <a:rPr lang="en-US" sz="1200" b="1" dirty="0"/>
              <a:t>2</a:t>
            </a:r>
            <a:r>
              <a:rPr lang="en-US" b="1" dirty="0"/>
              <a:t> Lost: 181 – 1,079 Million Metric Tons (Avg. 625 Million Metric Tons)</a:t>
            </a:r>
          </a:p>
        </p:txBody>
      </p:sp>
    </p:spTree>
    <p:extLst>
      <p:ext uri="{BB962C8B-B14F-4D97-AF65-F5344CB8AC3E}">
        <p14:creationId xmlns:p14="http://schemas.microsoft.com/office/powerpoint/2010/main" val="1820606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27</a:t>
            </a:fld>
            <a:endParaRPr lang="en-US" b="1" dirty="0">
              <a:solidFill>
                <a:schemeClr val="bg2">
                  <a:lumMod val="75000"/>
                </a:schemeClr>
              </a:solidFill>
            </a:endParaRPr>
          </a:p>
        </p:txBody>
      </p:sp>
      <p:sp>
        <p:nvSpPr>
          <p:cNvPr id="8" name="Title 5">
            <a:extLst>
              <a:ext uri="{FF2B5EF4-FFF2-40B4-BE49-F238E27FC236}">
                <a16:creationId xmlns:a16="http://schemas.microsoft.com/office/drawing/2014/main" id="{9E785EA6-A544-315C-A919-09E69099B93E}"/>
              </a:ext>
            </a:extLst>
          </p:cNvPr>
          <p:cNvSpPr txBox="1">
            <a:spLocks/>
          </p:cNvSpPr>
          <p:nvPr/>
        </p:nvSpPr>
        <p:spPr>
          <a:xfrm>
            <a:off x="548640" y="682308"/>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The Findings</a:t>
            </a:r>
            <a:endParaRPr lang="en-US" sz="3100" dirty="0">
              <a:solidFill>
                <a:schemeClr val="accent2">
                  <a:lumMod val="75000"/>
                </a:schemeClr>
              </a:solidFill>
            </a:endParaRPr>
          </a:p>
        </p:txBody>
      </p:sp>
      <p:pic>
        <p:nvPicPr>
          <p:cNvPr id="6" name="Picture 5">
            <a:extLst>
              <a:ext uri="{FF2B5EF4-FFF2-40B4-BE49-F238E27FC236}">
                <a16:creationId xmlns:a16="http://schemas.microsoft.com/office/drawing/2014/main" id="{F3943F42-61AF-22B2-F0B0-B58FBE45D16F}"/>
              </a:ext>
            </a:extLst>
          </p:cNvPr>
          <p:cNvPicPr>
            <a:picLocks noChangeAspect="1"/>
          </p:cNvPicPr>
          <p:nvPr/>
        </p:nvPicPr>
        <p:blipFill>
          <a:blip r:embed="rId2"/>
          <a:stretch>
            <a:fillRect/>
          </a:stretch>
        </p:blipFill>
        <p:spPr>
          <a:xfrm>
            <a:off x="1981200" y="936865"/>
            <a:ext cx="9525000" cy="5930660"/>
          </a:xfrm>
          <a:prstGeom prst="rect">
            <a:avLst/>
          </a:prstGeom>
        </p:spPr>
      </p:pic>
      <p:sp>
        <p:nvSpPr>
          <p:cNvPr id="7" name="TextBox 6">
            <a:extLst>
              <a:ext uri="{FF2B5EF4-FFF2-40B4-BE49-F238E27FC236}">
                <a16:creationId xmlns:a16="http://schemas.microsoft.com/office/drawing/2014/main" id="{DB9BDC70-1F2C-53AA-02E6-9B52284B4094}"/>
              </a:ext>
            </a:extLst>
          </p:cNvPr>
          <p:cNvSpPr txBox="1"/>
          <p:nvPr/>
        </p:nvSpPr>
        <p:spPr>
          <a:xfrm>
            <a:off x="304800" y="1404621"/>
            <a:ext cx="3737610" cy="1200329"/>
          </a:xfrm>
          <a:prstGeom prst="rect">
            <a:avLst/>
          </a:prstGeom>
          <a:solidFill>
            <a:schemeClr val="bg1"/>
          </a:solidFill>
          <a:ln>
            <a:solidFill>
              <a:schemeClr val="tx1">
                <a:lumMod val="50000"/>
              </a:schemeClr>
            </a:solidFill>
          </a:ln>
        </p:spPr>
        <p:txBody>
          <a:bodyPr wrap="square" rtlCol="0">
            <a:spAutoFit/>
          </a:bodyPr>
          <a:lstStyle/>
          <a:p>
            <a:pPr algn="ctr"/>
            <a:r>
              <a:rPr lang="en-US" b="1" dirty="0">
                <a:solidFill>
                  <a:srgbClr val="C00000"/>
                </a:solidFill>
              </a:rPr>
              <a:t>Both Market Segment</a:t>
            </a:r>
          </a:p>
          <a:p>
            <a:pPr algn="ctr"/>
            <a:r>
              <a:rPr lang="en-US" b="1" dirty="0"/>
              <a:t>Average Potential Loss </a:t>
            </a:r>
          </a:p>
          <a:p>
            <a:pPr algn="ctr"/>
            <a:r>
              <a:rPr lang="en-US" b="1" dirty="0"/>
              <a:t>751 Million Metric Tons or 10%</a:t>
            </a:r>
          </a:p>
          <a:p>
            <a:pPr algn="ctr"/>
            <a:r>
              <a:rPr lang="en-US" b="1" dirty="0"/>
              <a:t>$27+ Billion </a:t>
            </a:r>
          </a:p>
        </p:txBody>
      </p:sp>
    </p:spTree>
    <p:extLst>
      <p:ext uri="{BB962C8B-B14F-4D97-AF65-F5344CB8AC3E}">
        <p14:creationId xmlns:p14="http://schemas.microsoft.com/office/powerpoint/2010/main" val="127768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28</a:t>
            </a:fld>
            <a:endParaRPr lang="en-US" b="1" dirty="0">
              <a:solidFill>
                <a:schemeClr val="bg2">
                  <a:lumMod val="75000"/>
                </a:schemeClr>
              </a:solidFill>
            </a:endParaRPr>
          </a:p>
        </p:txBody>
      </p:sp>
      <p:sp>
        <p:nvSpPr>
          <p:cNvPr id="8" name="Title 5">
            <a:extLst>
              <a:ext uri="{FF2B5EF4-FFF2-40B4-BE49-F238E27FC236}">
                <a16:creationId xmlns:a16="http://schemas.microsoft.com/office/drawing/2014/main" id="{9E785EA6-A544-315C-A919-09E69099B93E}"/>
              </a:ext>
            </a:extLst>
          </p:cNvPr>
          <p:cNvSpPr txBox="1">
            <a:spLocks/>
          </p:cNvSpPr>
          <p:nvPr/>
        </p:nvSpPr>
        <p:spPr>
          <a:xfrm>
            <a:off x="548640" y="682308"/>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solidFill>
                <a:schemeClr val="accent2">
                  <a:lumMod val="75000"/>
                </a:schemeClr>
              </a:solidFill>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The Findings</a:t>
            </a:r>
            <a:endParaRPr lang="en-US" sz="3100" dirty="0">
              <a:solidFill>
                <a:schemeClr val="accent2">
                  <a:lumMod val="75000"/>
                </a:schemeClr>
              </a:solidFill>
            </a:endParaRPr>
          </a:p>
        </p:txBody>
      </p:sp>
      <p:sp>
        <p:nvSpPr>
          <p:cNvPr id="6" name="TextBox 5">
            <a:extLst>
              <a:ext uri="{FF2B5EF4-FFF2-40B4-BE49-F238E27FC236}">
                <a16:creationId xmlns:a16="http://schemas.microsoft.com/office/drawing/2014/main" id="{2E9F6D9C-DBA7-1CC2-A475-569D16D88101}"/>
              </a:ext>
            </a:extLst>
          </p:cNvPr>
          <p:cNvSpPr txBox="1"/>
          <p:nvPr/>
        </p:nvSpPr>
        <p:spPr>
          <a:xfrm>
            <a:off x="548640" y="1404621"/>
            <a:ext cx="11094720" cy="830997"/>
          </a:xfrm>
          <a:prstGeom prst="rect">
            <a:avLst/>
          </a:prstGeom>
          <a:noFill/>
        </p:spPr>
        <p:txBody>
          <a:bodyPr wrap="square">
            <a:spAutoFit/>
          </a:bodyPr>
          <a:lstStyle/>
          <a:p>
            <a:pPr marL="0" marR="0"/>
            <a:r>
              <a:rPr lang="en-US" sz="2400" b="1" dirty="0">
                <a:solidFill>
                  <a:schemeClr val="accent1">
                    <a:lumMod val="50000"/>
                  </a:schemeClr>
                </a:solidFill>
                <a:effectLst/>
                <a:latin typeface="Arial" panose="020B0604020202020204" pitchFamily="34" charset="0"/>
                <a:ea typeface="Times New Roman" panose="02020603050405020304" pitchFamily="18" charset="0"/>
              </a:rPr>
              <a:t>How do these results compare to other carbon reduction initiatives or greenhouse gas reduction equivalents</a:t>
            </a:r>
            <a:endParaRPr lang="en-US" sz="2400" b="1" dirty="0">
              <a:solidFill>
                <a:schemeClr val="accent1">
                  <a:lumMod val="50000"/>
                </a:schemeClr>
              </a:solidFill>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3D72781A-3CA4-0B10-CA08-2B6027A66690}"/>
              </a:ext>
            </a:extLst>
          </p:cNvPr>
          <p:cNvGraphicFramePr>
            <a:graphicFrameLocks noGrp="1"/>
          </p:cNvGraphicFramePr>
          <p:nvPr>
            <p:extLst>
              <p:ext uri="{D42A27DB-BD31-4B8C-83A1-F6EECF244321}">
                <p14:modId xmlns:p14="http://schemas.microsoft.com/office/powerpoint/2010/main" val="1440776858"/>
              </p:ext>
            </p:extLst>
          </p:nvPr>
        </p:nvGraphicFramePr>
        <p:xfrm>
          <a:off x="1260474" y="2408081"/>
          <a:ext cx="9671051" cy="4271656"/>
        </p:xfrm>
        <a:graphic>
          <a:graphicData uri="http://schemas.openxmlformats.org/drawingml/2006/table">
            <a:tbl>
              <a:tblPr/>
              <a:tblGrid>
                <a:gridCol w="3948607">
                  <a:extLst>
                    <a:ext uri="{9D8B030D-6E8A-4147-A177-3AD203B41FA5}">
                      <a16:colId xmlns:a16="http://schemas.microsoft.com/office/drawing/2014/main" val="2914849308"/>
                    </a:ext>
                  </a:extLst>
                </a:gridCol>
                <a:gridCol w="1366826">
                  <a:extLst>
                    <a:ext uri="{9D8B030D-6E8A-4147-A177-3AD203B41FA5}">
                      <a16:colId xmlns:a16="http://schemas.microsoft.com/office/drawing/2014/main" val="1630044631"/>
                    </a:ext>
                  </a:extLst>
                </a:gridCol>
                <a:gridCol w="1366826">
                  <a:extLst>
                    <a:ext uri="{9D8B030D-6E8A-4147-A177-3AD203B41FA5}">
                      <a16:colId xmlns:a16="http://schemas.microsoft.com/office/drawing/2014/main" val="196274113"/>
                    </a:ext>
                  </a:extLst>
                </a:gridCol>
                <a:gridCol w="1366826">
                  <a:extLst>
                    <a:ext uri="{9D8B030D-6E8A-4147-A177-3AD203B41FA5}">
                      <a16:colId xmlns:a16="http://schemas.microsoft.com/office/drawing/2014/main" val="3600521904"/>
                    </a:ext>
                  </a:extLst>
                </a:gridCol>
                <a:gridCol w="1621966">
                  <a:extLst>
                    <a:ext uri="{9D8B030D-6E8A-4147-A177-3AD203B41FA5}">
                      <a16:colId xmlns:a16="http://schemas.microsoft.com/office/drawing/2014/main" val="2148014061"/>
                    </a:ext>
                  </a:extLst>
                </a:gridCol>
              </a:tblGrid>
              <a:tr h="234310">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b"/>
                      <a:r>
                        <a:rPr lang="en-US" sz="1200" b="1" i="0" u="none" strike="noStrike">
                          <a:solidFill>
                            <a:srgbClr val="FFFFFF"/>
                          </a:solidFill>
                          <a:effectLst/>
                          <a:latin typeface="Arial" panose="020B0604020202020204" pitchFamily="34" charset="0"/>
                        </a:rPr>
                        <a:t>Potential Average Lost </a:t>
                      </a:r>
                      <a:r>
                        <a:rPr lang="en-US" sz="1200" b="1" i="0" u="none" strike="noStrike">
                          <a:solidFill>
                            <a:srgbClr val="FFFFFF"/>
                          </a:solidFill>
                          <a:effectLst/>
                          <a:latin typeface="Calibri" panose="020F0502020204030204" pitchFamily="34" charset="0"/>
                        </a:rPr>
                        <a:t>–</a:t>
                      </a:r>
                      <a:r>
                        <a:rPr lang="en-US" sz="1200" b="1" i="0" u="none" strike="noStrike">
                          <a:solidFill>
                            <a:srgbClr val="FFFFFF"/>
                          </a:solidFill>
                          <a:effectLst/>
                          <a:latin typeface="Arial" panose="020B0604020202020204" pitchFamily="34" charset="0"/>
                        </a:rPr>
                        <a:t> Under-Insulated Areas</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2630414"/>
                  </a:ext>
                </a:extLst>
              </a:tr>
              <a:tr h="441585">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Arial" panose="020B0604020202020204" pitchFamily="34" charset="0"/>
                        </a:rPr>
                        <a:t>Past 5 Years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Arial" panose="020B0604020202020204" pitchFamily="34" charset="0"/>
                        </a:rPr>
                        <a:t>Base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Arial" panose="020B0604020202020204" pitchFamily="34" charset="0"/>
                        </a:rPr>
                        <a:t>Next 5 Years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Arial" panose="020B0604020202020204" pitchFamily="34" charset="0"/>
                        </a:rPr>
                        <a:t>Total 11-Year Window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8286806"/>
                  </a:ext>
                </a:extLst>
              </a:tr>
              <a:tr h="234310">
                <a:tc>
                  <a:txBody>
                    <a:bodyPr/>
                    <a:lstStyle/>
                    <a:p>
                      <a:pPr algn="ctr" fontAlgn="b"/>
                      <a:r>
                        <a:rPr lang="en-US" sz="1200" b="1" i="0" u="none" strike="noStrike">
                          <a:solidFill>
                            <a:srgbClr val="FFFFFF"/>
                          </a:solidFill>
                          <a:effectLst/>
                          <a:latin typeface="Arial" panose="020B0604020202020204" pitchFamily="34" charset="0"/>
                        </a:rPr>
                        <a:t>Equivalencies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1200" b="1" i="0" u="none" strike="noStrike">
                          <a:solidFill>
                            <a:srgbClr val="000000"/>
                          </a:solidFill>
                          <a:effectLst/>
                          <a:latin typeface="Arial" panose="020B0604020202020204" pitchFamily="34" charset="0"/>
                        </a:rPr>
                        <a:t>2017</a:t>
                      </a:r>
                      <a:r>
                        <a:rPr lang="en-US" sz="1200" b="1" i="0" u="none" strike="noStrike">
                          <a:solidFill>
                            <a:srgbClr val="000000"/>
                          </a:solidFill>
                          <a:effectLst/>
                          <a:latin typeface="Calibri" panose="020F0502020204030204" pitchFamily="34" charset="0"/>
                        </a:rPr>
                        <a:t>–</a:t>
                      </a:r>
                      <a:r>
                        <a:rPr lang="en-US" sz="1200" b="1" i="0" u="none" strike="noStrike">
                          <a:solidFill>
                            <a:srgbClr val="000000"/>
                          </a:solidFill>
                          <a:effectLst/>
                          <a:latin typeface="Arial" panose="020B0604020202020204" pitchFamily="34" charset="0"/>
                        </a:rPr>
                        <a:t>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panose="020B0604020202020204" pitchFamily="34" charset="0"/>
                        </a:rPr>
                        <a:t>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panose="020B0604020202020204" pitchFamily="34" charset="0"/>
                        </a:rPr>
                        <a:t>2023</a:t>
                      </a:r>
                      <a:r>
                        <a:rPr lang="en-US" sz="1200" b="1" i="0" u="none" strike="noStrike">
                          <a:solidFill>
                            <a:srgbClr val="000000"/>
                          </a:solidFill>
                          <a:effectLst/>
                          <a:latin typeface="Calibri" panose="020F0502020204030204" pitchFamily="34" charset="0"/>
                        </a:rPr>
                        <a:t>–</a:t>
                      </a:r>
                      <a:r>
                        <a:rPr lang="en-US" sz="1200" b="1" i="0" u="none" strike="noStrike">
                          <a:solidFill>
                            <a:srgbClr val="000000"/>
                          </a:solidFill>
                          <a:effectLst/>
                          <a:latin typeface="Arial" panose="020B0604020202020204" pitchFamily="34" charset="0"/>
                        </a:rPr>
                        <a:t>2027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panose="020B0604020202020204" pitchFamily="34" charset="0"/>
                        </a:rPr>
                        <a:t>2017</a:t>
                      </a:r>
                      <a:r>
                        <a:rPr lang="en-US" sz="1200" b="1" i="0" u="none" strike="noStrike">
                          <a:solidFill>
                            <a:srgbClr val="000000"/>
                          </a:solidFill>
                          <a:effectLst/>
                          <a:latin typeface="Calibri" panose="020F0502020204030204" pitchFamily="34" charset="0"/>
                        </a:rPr>
                        <a:t>–</a:t>
                      </a:r>
                      <a:r>
                        <a:rPr lang="en-US" sz="1200" b="1" i="0" u="none" strike="noStrike">
                          <a:solidFill>
                            <a:srgbClr val="000000"/>
                          </a:solidFill>
                          <a:effectLst/>
                          <a:latin typeface="Arial" panose="020B0604020202020204" pitchFamily="34" charset="0"/>
                        </a:rPr>
                        <a:t>2027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87204"/>
                  </a:ext>
                </a:extLst>
              </a:tr>
              <a:tr h="315418">
                <a:tc>
                  <a:txBody>
                    <a:bodyPr/>
                    <a:lstStyle/>
                    <a:p>
                      <a:pPr algn="l" fontAlgn="b"/>
                      <a:r>
                        <a:rPr lang="en-US" sz="1200" b="1" i="0" u="none" strike="noStrike">
                          <a:solidFill>
                            <a:srgbClr val="000000"/>
                          </a:solidFill>
                          <a:effectLst/>
                          <a:latin typeface="Arial" panose="020B0604020202020204" pitchFamily="34" charset="0"/>
                        </a:rPr>
                        <a:t>Greenhouse Gas (GHG) Emissions from: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031730"/>
                  </a:ext>
                </a:extLst>
              </a:tr>
              <a:tr h="459609">
                <a:tc>
                  <a:txBody>
                    <a:bodyPr/>
                    <a:lstStyle/>
                    <a:p>
                      <a:pPr algn="l" fontAlgn="b"/>
                      <a:r>
                        <a:rPr lang="en-US" sz="1200" b="0" i="0" u="none" strike="noStrike">
                          <a:solidFill>
                            <a:srgbClr val="000000"/>
                          </a:solidFill>
                          <a:effectLst/>
                          <a:latin typeface="Arial" panose="020B0604020202020204" pitchFamily="34" charset="0"/>
                        </a:rPr>
                        <a:t>Gasoline-powered passenger vehicles driven for 1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54.7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15.1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97.4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167.3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47226529"/>
                  </a:ext>
                </a:extLst>
              </a:tr>
              <a:tr h="315418">
                <a:tc>
                  <a:txBody>
                    <a:bodyPr/>
                    <a:lstStyle/>
                    <a:p>
                      <a:pPr algn="l" fontAlgn="b"/>
                      <a:r>
                        <a:rPr lang="en-US" sz="1200" b="1" i="0" u="none" strike="noStrike">
                          <a:solidFill>
                            <a:srgbClr val="000000"/>
                          </a:solidFill>
                          <a:effectLst/>
                          <a:latin typeface="Arial" panose="020B0604020202020204" pitchFamily="34" charset="0"/>
                        </a:rPr>
                        <a:t>CO</a:t>
                      </a:r>
                      <a:r>
                        <a:rPr lang="en-US" sz="1200" b="1" i="0" u="none" strike="noStrike" baseline="-25000">
                          <a:solidFill>
                            <a:srgbClr val="000000"/>
                          </a:solidFill>
                          <a:effectLst/>
                          <a:latin typeface="Arial" panose="020B0604020202020204" pitchFamily="34" charset="0"/>
                        </a:rPr>
                        <a:t>2</a:t>
                      </a:r>
                      <a:r>
                        <a:rPr lang="en-US" sz="1200" b="1" i="0" u="none" strike="noStrike">
                          <a:solidFill>
                            <a:srgbClr val="000000"/>
                          </a:solidFill>
                          <a:effectLst/>
                          <a:latin typeface="Arial" panose="020B0604020202020204" pitchFamily="34" charset="0"/>
                        </a:rPr>
                        <a:t> Emissions from: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970517"/>
                  </a:ext>
                </a:extLst>
              </a:tr>
              <a:tr h="234310">
                <a:tc>
                  <a:txBody>
                    <a:bodyPr/>
                    <a:lstStyle/>
                    <a:p>
                      <a:pPr algn="l" fontAlgn="b"/>
                      <a:r>
                        <a:rPr lang="en-US" sz="1200" b="0" i="0" u="none" strike="noStrike">
                          <a:solidFill>
                            <a:srgbClr val="000000"/>
                          </a:solidFill>
                          <a:effectLst/>
                          <a:latin typeface="Arial" panose="020B0604020202020204" pitchFamily="34" charset="0"/>
                        </a:rPr>
                        <a:t>Homes' energy use for 1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31.0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8.6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55.2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94.8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74994640"/>
                  </a:ext>
                </a:extLst>
              </a:tr>
              <a:tr h="234310">
                <a:tc>
                  <a:txBody>
                    <a:bodyPr/>
                    <a:lstStyle/>
                    <a:p>
                      <a:pPr algn="l" fontAlgn="b"/>
                      <a:r>
                        <a:rPr lang="en-US" sz="1200" b="0" i="0" u="none" strike="noStrike">
                          <a:solidFill>
                            <a:srgbClr val="000000"/>
                          </a:solidFill>
                          <a:effectLst/>
                          <a:latin typeface="Arial" panose="020B0604020202020204" pitchFamily="34" charset="0"/>
                        </a:rPr>
                        <a:t>Barrels of oil consumed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568.9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157.2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1.00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1.7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27834522"/>
                  </a:ext>
                </a:extLst>
              </a:tr>
              <a:tr h="234310">
                <a:tc>
                  <a:txBody>
                    <a:bodyPr/>
                    <a:lstStyle/>
                    <a:p>
                      <a:pPr algn="l" fontAlgn="b"/>
                      <a:r>
                        <a:rPr lang="en-US" sz="1200" b="0" i="0" u="none" strike="noStrike">
                          <a:solidFill>
                            <a:srgbClr val="000000"/>
                          </a:solidFill>
                          <a:effectLst/>
                          <a:latin typeface="Arial" panose="020B0604020202020204" pitchFamily="34" charset="0"/>
                        </a:rPr>
                        <a:t>Coal-fired power plants in 1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201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9034935"/>
                  </a:ext>
                </a:extLst>
              </a:tr>
              <a:tr h="234310">
                <a:tc>
                  <a:txBody>
                    <a:bodyPr/>
                    <a:lstStyle/>
                    <a:p>
                      <a:pPr algn="l" fontAlgn="b"/>
                      <a:r>
                        <a:rPr lang="en-US" sz="1200" b="0" i="0" u="none" strike="noStrike">
                          <a:solidFill>
                            <a:srgbClr val="000000"/>
                          </a:solidFill>
                          <a:effectLst/>
                          <a:latin typeface="Arial" panose="020B0604020202020204" pitchFamily="34" charset="0"/>
                        </a:rPr>
                        <a:t>Natural gas-fired power plants in 1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618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1,889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14055389"/>
                  </a:ext>
                </a:extLst>
              </a:tr>
              <a:tr h="315418">
                <a:tc>
                  <a:txBody>
                    <a:bodyPr/>
                    <a:lstStyle/>
                    <a:p>
                      <a:pPr algn="l" fontAlgn="b"/>
                      <a:r>
                        <a:rPr lang="en-US" sz="1200" b="1" i="0" u="none" strike="noStrike">
                          <a:solidFill>
                            <a:srgbClr val="000000"/>
                          </a:solidFill>
                          <a:effectLst/>
                          <a:latin typeface="Arial" panose="020B0604020202020204" pitchFamily="34" charset="0"/>
                        </a:rPr>
                        <a:t>GHG Emissions Avoided by: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348627"/>
                  </a:ext>
                </a:extLst>
              </a:tr>
              <a:tr h="234310">
                <a:tc>
                  <a:txBody>
                    <a:bodyPr/>
                    <a:lstStyle/>
                    <a:p>
                      <a:pPr algn="l" fontAlgn="b"/>
                      <a:r>
                        <a:rPr lang="en-US" sz="1200" b="0" i="0" u="none" strike="noStrike">
                          <a:solidFill>
                            <a:srgbClr val="000000"/>
                          </a:solidFill>
                          <a:effectLst/>
                          <a:latin typeface="Arial" panose="020B0604020202020204" pitchFamily="34" charset="0"/>
                        </a:rPr>
                        <a:t>Wind turbines running for 1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68,396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18,896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121,767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209,059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135237575"/>
                  </a:ext>
                </a:extLst>
              </a:tr>
              <a:tr h="234310">
                <a:tc>
                  <a:txBody>
                    <a:bodyPr/>
                    <a:lstStyle/>
                    <a:p>
                      <a:pPr algn="l" fontAlgn="b"/>
                      <a:r>
                        <a:rPr lang="en-US" sz="1200" b="0" i="0" u="none" strike="noStrike">
                          <a:solidFill>
                            <a:srgbClr val="000000"/>
                          </a:solidFill>
                          <a:effectLst/>
                          <a:latin typeface="Arial" panose="020B0604020202020204" pitchFamily="34" charset="0"/>
                        </a:rPr>
                        <a:t>Incandescent lamps switched to LEDs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9.3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2.6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16.6 Billiom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28.5 Billion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12101746"/>
                  </a:ext>
                </a:extLst>
              </a:tr>
              <a:tr h="315418">
                <a:tc>
                  <a:txBody>
                    <a:bodyPr/>
                    <a:lstStyle/>
                    <a:p>
                      <a:pPr algn="l" fontAlgn="b"/>
                      <a:r>
                        <a:rPr lang="en-US" sz="1200" b="1" i="0" u="none" strike="noStrike">
                          <a:solidFill>
                            <a:srgbClr val="000000"/>
                          </a:solidFill>
                          <a:effectLst/>
                          <a:latin typeface="Arial" panose="020B0604020202020204" pitchFamily="34" charset="0"/>
                        </a:rPr>
                        <a:t>Carbons Sequestered by: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692210"/>
                  </a:ext>
                </a:extLst>
              </a:tr>
              <a:tr h="234310">
                <a:tc>
                  <a:txBody>
                    <a:bodyPr/>
                    <a:lstStyle/>
                    <a:p>
                      <a:pPr algn="l" fontAlgn="b"/>
                      <a:r>
                        <a:rPr lang="en-US" sz="1200" b="0" i="0" u="none" strike="noStrike">
                          <a:solidFill>
                            <a:srgbClr val="000000"/>
                          </a:solidFill>
                          <a:effectLst/>
                          <a:latin typeface="Arial" panose="020B0604020202020204" pitchFamily="34" charset="0"/>
                        </a:rPr>
                        <a:t>Acres of U.S. forests in 1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293.3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81.0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a:solidFill>
                            <a:srgbClr val="000000"/>
                          </a:solidFill>
                          <a:effectLst/>
                          <a:latin typeface="Arial" panose="020B0604020202020204" pitchFamily="34" charset="0"/>
                        </a:rPr>
                        <a:t>522.2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0" i="0" u="none" strike="noStrike" dirty="0">
                          <a:solidFill>
                            <a:srgbClr val="000000"/>
                          </a:solidFill>
                          <a:effectLst/>
                          <a:latin typeface="Arial" panose="020B0604020202020204" pitchFamily="34" charset="0"/>
                        </a:rPr>
                        <a:t>896.6 Million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13638726"/>
                  </a:ext>
                </a:extLst>
              </a:tr>
            </a:tbl>
          </a:graphicData>
        </a:graphic>
      </p:graphicFrame>
    </p:spTree>
    <p:extLst>
      <p:ext uri="{BB962C8B-B14F-4D97-AF65-F5344CB8AC3E}">
        <p14:creationId xmlns:p14="http://schemas.microsoft.com/office/powerpoint/2010/main" val="3600738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F9691F-0225-4790-81DE-1296249E5EB7}"/>
              </a:ext>
            </a:extLst>
          </p:cNvPr>
          <p:cNvSpPr>
            <a:spLocks noGrp="1"/>
          </p:cNvSpPr>
          <p:nvPr>
            <p:ph type="sldNum" sz="quarter" idx="4"/>
          </p:nvPr>
        </p:nvSpPr>
        <p:spPr>
          <a:xfrm>
            <a:off x="8911590" y="178263"/>
            <a:ext cx="2743200" cy="365125"/>
          </a:xfrm>
        </p:spPr>
        <p:txBody>
          <a:bodyPr>
            <a:normAutofit/>
          </a:bodyPr>
          <a:lstStyle/>
          <a:p>
            <a:pPr algn="r">
              <a:lnSpc>
                <a:spcPct val="90000"/>
              </a:lnSpc>
              <a:spcAft>
                <a:spcPts val="600"/>
              </a:spcAft>
            </a:pPr>
            <a:r>
              <a:rPr lang="en-US" dirty="0"/>
              <a:t>www.insulation.org    </a:t>
            </a:r>
            <a:fld id="{F117C22A-DE4F-4912-A470-E3DBC1987589}" type="slidenum">
              <a:rPr lang="en-US" sz="1400" b="1" smtClean="0">
                <a:solidFill>
                  <a:schemeClr val="bg2">
                    <a:lumMod val="75000"/>
                  </a:schemeClr>
                </a:solidFill>
              </a:rPr>
              <a:pPr algn="r">
                <a:lnSpc>
                  <a:spcPct val="90000"/>
                </a:lnSpc>
                <a:spcAft>
                  <a:spcPts val="600"/>
                </a:spcAft>
              </a:pPr>
              <a:t>29</a:t>
            </a:fld>
            <a:endParaRPr lang="en-US" sz="1400" b="1" dirty="0">
              <a:solidFill>
                <a:schemeClr val="bg2">
                  <a:lumMod val="75000"/>
                </a:schemeClr>
              </a:solidFill>
            </a:endParaRPr>
          </a:p>
        </p:txBody>
      </p:sp>
      <p:sp>
        <p:nvSpPr>
          <p:cNvPr id="2" name="Title 5">
            <a:extLst>
              <a:ext uri="{FF2B5EF4-FFF2-40B4-BE49-F238E27FC236}">
                <a16:creationId xmlns:a16="http://schemas.microsoft.com/office/drawing/2014/main" id="{776501CD-4E7D-6A88-9691-F76F4AC8B5CE}"/>
              </a:ext>
            </a:extLst>
          </p:cNvPr>
          <p:cNvSpPr txBox="1">
            <a:spLocks/>
          </p:cNvSpPr>
          <p:nvPr/>
        </p:nvSpPr>
        <p:spPr>
          <a:xfrm>
            <a:off x="548640" y="9906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The Findings</a:t>
            </a:r>
            <a:endParaRPr lang="en-US" sz="3100" dirty="0">
              <a:solidFill>
                <a:schemeClr val="accent2">
                  <a:lumMod val="75000"/>
                </a:schemeClr>
              </a:solidFill>
            </a:endParaRPr>
          </a:p>
        </p:txBody>
      </p:sp>
      <p:sp>
        <p:nvSpPr>
          <p:cNvPr id="6" name="TextBox 5">
            <a:extLst>
              <a:ext uri="{FF2B5EF4-FFF2-40B4-BE49-F238E27FC236}">
                <a16:creationId xmlns:a16="http://schemas.microsoft.com/office/drawing/2014/main" id="{C3321AE7-735F-C7B4-E381-2F40E42381F7}"/>
              </a:ext>
            </a:extLst>
          </p:cNvPr>
          <p:cNvSpPr txBox="1"/>
          <p:nvPr/>
        </p:nvSpPr>
        <p:spPr>
          <a:xfrm>
            <a:off x="613410" y="1890744"/>
            <a:ext cx="11197590" cy="4586256"/>
          </a:xfrm>
          <a:prstGeom prst="rect">
            <a:avLst/>
          </a:prstGeom>
          <a:noFill/>
        </p:spPr>
        <p:txBody>
          <a:bodyPr wrap="square">
            <a:spAutoFit/>
          </a:bodyPr>
          <a:lstStyle/>
          <a:p>
            <a:pPr marL="0" marR="0">
              <a:lnSpc>
                <a:spcPct val="107000"/>
              </a:lnSpc>
              <a:spcBef>
                <a:spcPts val="1200"/>
              </a:spcBef>
              <a:spcAft>
                <a:spcPts val="800"/>
              </a:spcAft>
            </a:pPr>
            <a:r>
              <a:rPr lang="en-US" sz="2400" b="1" kern="0" dirty="0">
                <a:solidFill>
                  <a:schemeClr val="accent1">
                    <a:lumMod val="50000"/>
                  </a:schemeClr>
                </a:solidFill>
                <a:effectLst/>
                <a:ea typeface="Times New Roman" panose="02020603050405020304" pitchFamily="18" charset="0"/>
                <a:cs typeface="Times New Roman" panose="02020603050405020304" pitchFamily="18" charset="0"/>
              </a:rPr>
              <a:t>Conservatively, the study indicates a potential “average loss” of </a:t>
            </a:r>
            <a:br>
              <a:rPr lang="en-US" sz="2400" b="1" kern="0" dirty="0">
                <a:solidFill>
                  <a:schemeClr val="accent1">
                    <a:lumMod val="50000"/>
                  </a:schemeClr>
                </a:solidFill>
                <a:effectLst/>
                <a:ea typeface="Times New Roman" panose="02020603050405020304" pitchFamily="18" charset="0"/>
                <a:cs typeface="Times New Roman" panose="02020603050405020304" pitchFamily="18" charset="0"/>
              </a:rPr>
            </a:br>
            <a:r>
              <a:rPr lang="en-US" sz="2400" b="1" kern="0" dirty="0">
                <a:solidFill>
                  <a:schemeClr val="accent1">
                    <a:lumMod val="50000"/>
                  </a:schemeClr>
                </a:solidFill>
                <a:effectLst/>
                <a:ea typeface="Times New Roman" panose="02020603050405020304" pitchFamily="18" charset="0"/>
                <a:cs typeface="Times New Roman" panose="02020603050405020304" pitchFamily="18" charset="0"/>
              </a:rPr>
              <a:t>unde</a:t>
            </a:r>
            <a:r>
              <a:rPr lang="en-US" sz="2400" b="1" kern="0" dirty="0">
                <a:solidFill>
                  <a:schemeClr val="accent1">
                    <a:lumMod val="50000"/>
                  </a:schemeClr>
                </a:solidFill>
                <a:ea typeface="Times New Roman" panose="02020603050405020304" pitchFamily="18" charset="0"/>
                <a:cs typeface="Times New Roman" panose="02020603050405020304" pitchFamily="18" charset="0"/>
              </a:rPr>
              <a:t>r-</a:t>
            </a:r>
            <a:r>
              <a:rPr lang="en-US" sz="2400" b="1" kern="0" dirty="0">
                <a:solidFill>
                  <a:schemeClr val="accent1">
                    <a:lumMod val="50000"/>
                  </a:schemeClr>
                </a:solidFill>
                <a:effectLst/>
                <a:ea typeface="Times New Roman" panose="02020603050405020304" pitchFamily="18" charset="0"/>
                <a:cs typeface="Times New Roman" panose="02020603050405020304" pitchFamily="18" charset="0"/>
              </a:rPr>
              <a:t> insulated areas in a combination of the market segments of </a:t>
            </a:r>
            <a:br>
              <a:rPr lang="en-US" sz="2400" b="1" kern="0" dirty="0">
                <a:solidFill>
                  <a:schemeClr val="accent1">
                    <a:lumMod val="50000"/>
                  </a:schemeClr>
                </a:solidFill>
                <a:effectLst/>
                <a:ea typeface="Times New Roman" panose="02020603050405020304" pitchFamily="18" charset="0"/>
                <a:cs typeface="Times New Roman" panose="02020603050405020304" pitchFamily="18" charset="0"/>
              </a:rPr>
            </a:br>
            <a:r>
              <a:rPr lang="en-US" sz="2400" b="1" kern="0" dirty="0">
                <a:solidFill>
                  <a:schemeClr val="accent2">
                    <a:lumMod val="75000"/>
                  </a:schemeClr>
                </a:solidFill>
                <a:effectLst/>
                <a:ea typeface="Times New Roman" panose="02020603050405020304" pitchFamily="18" charset="0"/>
                <a:cs typeface="Times New Roman" panose="02020603050405020304" pitchFamily="18" charset="0"/>
              </a:rPr>
              <a:t>751 million metric tons of carbon </a:t>
            </a:r>
            <a:r>
              <a:rPr lang="en-US" sz="2400" b="1" kern="0" dirty="0">
                <a:solidFill>
                  <a:schemeClr val="accent1">
                    <a:lumMod val="50000"/>
                  </a:schemeClr>
                </a:solidFill>
                <a:effectLst/>
                <a:ea typeface="Times New Roman" panose="02020603050405020304" pitchFamily="18" charset="0"/>
                <a:cs typeface="Times New Roman" panose="02020603050405020304" pitchFamily="18" charset="0"/>
              </a:rPr>
              <a:t>over the 11-year span of the study. </a:t>
            </a:r>
            <a:br>
              <a:rPr lang="en-US" sz="2400" b="1" kern="0" dirty="0">
                <a:solidFill>
                  <a:schemeClr val="accent1">
                    <a:lumMod val="50000"/>
                  </a:schemeClr>
                </a:solidFill>
                <a:effectLst/>
                <a:ea typeface="Times New Roman" panose="02020603050405020304" pitchFamily="18" charset="0"/>
                <a:cs typeface="Times New Roman" panose="02020603050405020304" pitchFamily="18" charset="0"/>
              </a:rPr>
            </a:br>
            <a:r>
              <a:rPr lang="en-US" sz="2400" b="1" kern="0" dirty="0">
                <a:solidFill>
                  <a:schemeClr val="accent1">
                    <a:lumMod val="50000"/>
                  </a:schemeClr>
                </a:solidFill>
                <a:effectLst/>
                <a:ea typeface="Times New Roman" panose="02020603050405020304" pitchFamily="18" charset="0"/>
                <a:cs typeface="Times New Roman" panose="02020603050405020304" pitchFamily="18" charset="0"/>
              </a:rPr>
              <a:t>That equates to over 827,000,000 carbon offsets (1 ton = 1 carbon offset).</a:t>
            </a:r>
            <a:endParaRPr lang="en-US" sz="2400" b="1" kern="100" dirty="0">
              <a:solidFill>
                <a:schemeClr val="accent1">
                  <a:lumMod val="50000"/>
                </a:schemeClr>
              </a:solidFill>
              <a:effectLst/>
              <a:ea typeface="Calibri" panose="020F0502020204030204" pitchFamily="34" charset="0"/>
              <a:cs typeface="Times New Roman" panose="02020603050405020304" pitchFamily="18" charset="0"/>
            </a:endParaRPr>
          </a:p>
          <a:p>
            <a:pPr marL="285750" marR="0" indent="-285750">
              <a:lnSpc>
                <a:spcPct val="107000"/>
              </a:lnSpc>
              <a:spcBef>
                <a:spcPts val="1200"/>
              </a:spcBef>
              <a:spcAft>
                <a:spcPts val="800"/>
              </a:spcAft>
              <a:buFont typeface="Arial" panose="020B0604020202020204" pitchFamily="34" charset="0"/>
              <a:buChar char="•"/>
            </a:pPr>
            <a:r>
              <a:rPr lang="en-US" kern="0" dirty="0">
                <a:solidFill>
                  <a:schemeClr val="accent1">
                    <a:lumMod val="50000"/>
                  </a:schemeClr>
                </a:solidFill>
                <a:effectLst/>
                <a:ea typeface="Times New Roman" panose="02020603050405020304" pitchFamily="18" charset="0"/>
                <a:cs typeface="Times New Roman" panose="02020603050405020304" pitchFamily="18" charset="0"/>
              </a:rPr>
              <a:t>This simply should not be overlooked by companies, industries or governing agencies. The opportunity— the technology is real, proven, and verifiable.</a:t>
            </a:r>
            <a:endParaRPr lang="en-US" kern="100" dirty="0">
              <a:solidFill>
                <a:schemeClr val="accent1">
                  <a:lumMod val="50000"/>
                </a:schemeClr>
              </a:solidFill>
              <a:effectLs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kern="100" dirty="0">
                <a:solidFill>
                  <a:schemeClr val="accent1">
                    <a:lumMod val="50000"/>
                  </a:schemeClr>
                </a:solidFill>
                <a:effectLst/>
                <a:ea typeface="Calibri" panose="020F0502020204030204" pitchFamily="34" charset="0"/>
                <a:cs typeface="Times New Roman" panose="02020603050405020304" pitchFamily="18" charset="0"/>
              </a:rPr>
              <a:t>Never before has the mechanical insulation industry been in a position to collectively quantify its  decarbonization potential. </a:t>
            </a:r>
          </a:p>
          <a:p>
            <a:pPr marL="285750" marR="0" indent="-285750">
              <a:lnSpc>
                <a:spcPct val="107000"/>
              </a:lnSpc>
              <a:spcBef>
                <a:spcPts val="0"/>
              </a:spcBef>
              <a:spcAft>
                <a:spcPts val="800"/>
              </a:spcAft>
              <a:buFont typeface="Arial" panose="020B0604020202020204" pitchFamily="34" charset="0"/>
              <a:buChar char="•"/>
            </a:pPr>
            <a:r>
              <a:rPr lang="en-US" kern="100" dirty="0">
                <a:solidFill>
                  <a:schemeClr val="accent1">
                    <a:lumMod val="50000"/>
                  </a:schemeClr>
                </a:solidFill>
                <a:effectLst/>
                <a:ea typeface="Calibri" panose="020F0502020204030204" pitchFamily="34" charset="0"/>
                <a:cs typeface="Times New Roman" panose="02020603050405020304" pitchFamily="18" charset="0"/>
              </a:rPr>
              <a:t>The decarbonization value of mechanical insulation dwarfs many of the GHG projects in the headlines. It needs to be re-examined and viewed differently by companies, regulatory bodies, carbon exchange firms and others. </a:t>
            </a:r>
          </a:p>
          <a:p>
            <a:pPr marL="285750" marR="0" indent="-285750">
              <a:lnSpc>
                <a:spcPct val="107000"/>
              </a:lnSpc>
              <a:spcBef>
                <a:spcPts val="0"/>
              </a:spcBef>
              <a:spcAft>
                <a:spcPts val="800"/>
              </a:spcAft>
              <a:buFont typeface="Arial" panose="020B0604020202020204" pitchFamily="34" charset="0"/>
              <a:buChar char="•"/>
            </a:pPr>
            <a:r>
              <a:rPr lang="en-US" kern="100" dirty="0">
                <a:solidFill>
                  <a:schemeClr val="accent1">
                    <a:lumMod val="50000"/>
                  </a:schemeClr>
                </a:solidFill>
                <a:effectLst/>
                <a:ea typeface="Calibri" panose="020F0502020204030204" pitchFamily="34" charset="0"/>
                <a:cs typeface="Times New Roman" panose="02020603050405020304" pitchFamily="18" charset="0"/>
              </a:rPr>
              <a:t>Mechanical insulation presents a massive and immediately-available GHG reduction opportunity. </a:t>
            </a:r>
          </a:p>
        </p:txBody>
      </p:sp>
    </p:spTree>
    <p:extLst>
      <p:ext uri="{BB962C8B-B14F-4D97-AF65-F5344CB8AC3E}">
        <p14:creationId xmlns:p14="http://schemas.microsoft.com/office/powerpoint/2010/main" val="14884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5E4B7-D967-A05A-DD60-BA99CE6D9294}"/>
              </a:ext>
            </a:extLst>
          </p:cNvPr>
          <p:cNvSpPr>
            <a:spLocks noGrp="1"/>
          </p:cNvSpPr>
          <p:nvPr>
            <p:ph sz="quarter" idx="13"/>
          </p:nvPr>
        </p:nvSpPr>
        <p:spPr>
          <a:xfrm>
            <a:off x="685800" y="2057400"/>
            <a:ext cx="10896600" cy="4270248"/>
          </a:xfrm>
        </p:spPr>
        <p:txBody>
          <a:bodyPr>
            <a:normAutofit/>
          </a:bodyPr>
          <a:lstStyle/>
          <a:p>
            <a:pPr marL="0" indent="0">
              <a:buNone/>
            </a:pPr>
            <a:r>
              <a:rPr lang="en-US" sz="2800" b="1" dirty="0">
                <a:solidFill>
                  <a:schemeClr val="accent1">
                    <a:lumMod val="50000"/>
                  </a:schemeClr>
                </a:solidFill>
                <a:latin typeface="+mn-lt"/>
              </a:rPr>
              <a:t>1997 – 2022 Mechanical Insulation Industry Segment (26 years) </a:t>
            </a:r>
          </a:p>
          <a:p>
            <a:pPr marL="0" indent="0">
              <a:buNone/>
            </a:pPr>
            <a:r>
              <a:rPr lang="en-US" sz="2800" b="1" dirty="0">
                <a:solidFill>
                  <a:schemeClr val="accent1">
                    <a:lumMod val="50000"/>
                  </a:schemeClr>
                </a:solidFill>
                <a:latin typeface="+mn-lt"/>
              </a:rPr>
              <a:t>2013 – 2022 Metal Building Insulation (MBI) Segment (10 years)</a:t>
            </a:r>
          </a:p>
          <a:p>
            <a:pPr marL="0" indent="0">
              <a:buNone/>
            </a:pPr>
            <a:endParaRPr lang="en-US" sz="2800" b="1" dirty="0">
              <a:solidFill>
                <a:schemeClr val="accent1">
                  <a:lumMod val="50000"/>
                </a:schemeClr>
              </a:solidFill>
              <a:latin typeface="+mn-lt"/>
            </a:endParaRPr>
          </a:p>
          <a:p>
            <a:pPr marL="0" indent="0">
              <a:buNone/>
            </a:pPr>
            <a:r>
              <a:rPr lang="en-US" sz="2800" b="1" dirty="0">
                <a:solidFill>
                  <a:schemeClr val="accent1">
                    <a:lumMod val="50000"/>
                  </a:schemeClr>
                </a:solidFill>
                <a:latin typeface="+mn-lt"/>
              </a:rPr>
              <a:t>The survey is sponsored by NIA's Foundation for Education, Training, and Industry Advancement and its objective is to provide valuable data regarding market size and growth rates for the U.S. commercial and industrial mechanical and MBI markets. </a:t>
            </a:r>
          </a:p>
        </p:txBody>
      </p:sp>
      <p:sp>
        <p:nvSpPr>
          <p:cNvPr id="4" name="Slide Number Placeholder 3">
            <a:extLst>
              <a:ext uri="{FF2B5EF4-FFF2-40B4-BE49-F238E27FC236}">
                <a16:creationId xmlns:a16="http://schemas.microsoft.com/office/drawing/2014/main" id="{52611FDF-D8D5-2BA3-D80C-DA3E2108DD50}"/>
              </a:ext>
            </a:extLst>
          </p:cNvPr>
          <p:cNvSpPr>
            <a:spLocks noGrp="1"/>
          </p:cNvSpPr>
          <p:nvPr>
            <p:ph type="sldNum" sz="quarter" idx="4"/>
          </p:nvPr>
        </p:nvSpPr>
        <p:spPr/>
        <p:txBody>
          <a:bodyPr/>
          <a:lstStyle/>
          <a:p>
            <a:pPr algn="r"/>
            <a:r>
              <a:rPr lang="en-US" dirty="0"/>
              <a:t>www.insulation.org    </a:t>
            </a:r>
            <a:fld id="{F117C22A-DE4F-4912-A470-E3DBC1987589}" type="slidenum">
              <a:rPr lang="en-US" sz="1400" b="1" smtClean="0">
                <a:solidFill>
                  <a:schemeClr val="bg2">
                    <a:lumMod val="75000"/>
                  </a:schemeClr>
                </a:solidFill>
              </a:rPr>
              <a:pPr algn="r"/>
              <a:t>3</a:t>
            </a:fld>
            <a:endParaRPr lang="en-US" b="1" dirty="0">
              <a:solidFill>
                <a:schemeClr val="bg2">
                  <a:lumMod val="75000"/>
                </a:schemeClr>
              </a:solidFill>
            </a:endParaRPr>
          </a:p>
        </p:txBody>
      </p:sp>
      <p:sp>
        <p:nvSpPr>
          <p:cNvPr id="5" name="Title 5">
            <a:extLst>
              <a:ext uri="{FF2B5EF4-FFF2-40B4-BE49-F238E27FC236}">
                <a16:creationId xmlns:a16="http://schemas.microsoft.com/office/drawing/2014/main" id="{183C8EA6-C46D-4D28-3F0B-97BE9ED3C502}"/>
              </a:ext>
            </a:extLst>
          </p:cNvPr>
          <p:cNvSpPr>
            <a:spLocks noGrp="1"/>
          </p:cNvSpPr>
          <p:nvPr>
            <p:ph type="title"/>
          </p:nvPr>
        </p:nvSpPr>
        <p:spPr>
          <a:xfrm>
            <a:off x="548640" y="990600"/>
            <a:ext cx="11106150" cy="722313"/>
          </a:xfrm>
        </p:spPr>
        <p:txBody>
          <a:bodyPr>
            <a:normAutofit fontScale="90000"/>
          </a:bodyPr>
          <a:lstStyle/>
          <a:p>
            <a:r>
              <a:rPr lang="en-US" sz="1800" b="1" kern="100" dirty="0">
                <a:effectLst/>
                <a:latin typeface="+mj-lt"/>
                <a:ea typeface="Calibri" panose="020F0502020204030204" pitchFamily="34" charset="0"/>
                <a:cs typeface="Times New Roman" panose="02020603050405020304" pitchFamily="18" charset="0"/>
              </a:rPr>
              <a:t>Mechanical Insulation Industry</a:t>
            </a:r>
            <a:r>
              <a:rPr lang="en-US" sz="1800" b="1" kern="100" dirty="0">
                <a:latin typeface="+mj-lt"/>
                <a:ea typeface="Calibri" panose="020F0502020204030204" pitchFamily="34" charset="0"/>
                <a:cs typeface="Times New Roman" panose="02020603050405020304" pitchFamily="18" charset="0"/>
              </a:rPr>
              <a:t> Surve</a:t>
            </a:r>
            <a:r>
              <a:rPr lang="en-US" sz="1800" kern="100" dirty="0">
                <a:latin typeface="+mj-lt"/>
                <a:ea typeface="Calibri" panose="020F0502020204030204" pitchFamily="34" charset="0"/>
                <a:cs typeface="Times New Roman" panose="02020603050405020304" pitchFamily="18" charset="0"/>
              </a:rPr>
              <a:t>y</a:t>
            </a:r>
            <a:br>
              <a:rPr lang="en-US" sz="2000" b="1" kern="100" dirty="0">
                <a:effectLst/>
                <a:latin typeface="+mj-lt"/>
                <a:ea typeface="Calibri" panose="020F0502020204030204" pitchFamily="34" charset="0"/>
                <a:cs typeface="Times New Roman" panose="02020603050405020304" pitchFamily="18" charset="0"/>
              </a:rPr>
            </a:br>
            <a:r>
              <a:rPr lang="en-US" sz="3200" b="1" kern="100" dirty="0">
                <a:solidFill>
                  <a:schemeClr val="accent2">
                    <a:lumMod val="75000"/>
                  </a:schemeClr>
                </a:solidFill>
                <a:effectLst/>
                <a:latin typeface="+mj-lt"/>
                <a:ea typeface="Calibri" panose="020F0502020204030204" pitchFamily="34" charset="0"/>
                <a:cs typeface="Times New Roman" panose="02020603050405020304" pitchFamily="18" charset="0"/>
              </a:rPr>
              <a:t>Purpose &amp; Objective</a:t>
            </a:r>
            <a:endParaRPr lang="en-US" sz="3200" dirty="0">
              <a:solidFill>
                <a:schemeClr val="accent2">
                  <a:lumMod val="75000"/>
                </a:schemeClr>
              </a:solidFill>
            </a:endParaRPr>
          </a:p>
        </p:txBody>
      </p:sp>
    </p:spTree>
    <p:extLst>
      <p:ext uri="{BB962C8B-B14F-4D97-AF65-F5344CB8AC3E}">
        <p14:creationId xmlns:p14="http://schemas.microsoft.com/office/powerpoint/2010/main" val="468340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30</a:t>
            </a:fld>
            <a:endParaRPr lang="en-US" b="1" dirty="0">
              <a:solidFill>
                <a:schemeClr val="bg2">
                  <a:lumMod val="75000"/>
                </a:schemeClr>
              </a:solidFill>
            </a:endParaRPr>
          </a:p>
        </p:txBody>
      </p:sp>
      <p:sp>
        <p:nvSpPr>
          <p:cNvPr id="8" name="Title 5">
            <a:extLst>
              <a:ext uri="{FF2B5EF4-FFF2-40B4-BE49-F238E27FC236}">
                <a16:creationId xmlns:a16="http://schemas.microsoft.com/office/drawing/2014/main" id="{9E785EA6-A544-315C-A919-09E69099B93E}"/>
              </a:ext>
            </a:extLst>
          </p:cNvPr>
          <p:cNvSpPr txBox="1">
            <a:spLocks/>
          </p:cNvSpPr>
          <p:nvPr/>
        </p:nvSpPr>
        <p:spPr>
          <a:xfrm>
            <a:off x="609600" y="9144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Other Report Topics </a:t>
            </a:r>
            <a:endParaRPr lang="en-US" sz="3100" dirty="0">
              <a:solidFill>
                <a:schemeClr val="accent2">
                  <a:lumMod val="75000"/>
                </a:schemeClr>
              </a:solidFill>
            </a:endParaRPr>
          </a:p>
        </p:txBody>
      </p:sp>
      <p:sp>
        <p:nvSpPr>
          <p:cNvPr id="3" name="TextBox 2">
            <a:extLst>
              <a:ext uri="{FF2B5EF4-FFF2-40B4-BE49-F238E27FC236}">
                <a16:creationId xmlns:a16="http://schemas.microsoft.com/office/drawing/2014/main" id="{E5B4A7B6-3BF4-EBC3-56A0-990ECFF7169E}"/>
              </a:ext>
            </a:extLst>
          </p:cNvPr>
          <p:cNvSpPr txBox="1"/>
          <p:nvPr/>
        </p:nvSpPr>
        <p:spPr>
          <a:xfrm>
            <a:off x="609600" y="1978859"/>
            <a:ext cx="7391400" cy="523220"/>
          </a:xfrm>
          <a:prstGeom prst="rect">
            <a:avLst/>
          </a:prstGeom>
          <a:noFill/>
        </p:spPr>
        <p:txBody>
          <a:bodyPr wrap="square">
            <a:spAutoFit/>
          </a:bodyPr>
          <a:lstStyle/>
          <a:p>
            <a:pPr marL="457200" marR="0" indent="-457200">
              <a:buFont typeface="Arial" panose="020B0604020202020204" pitchFamily="34" charset="0"/>
              <a:buChar char="•"/>
            </a:pPr>
            <a:r>
              <a:rPr lang="en-US" sz="2800" b="1" dirty="0">
                <a:solidFill>
                  <a:schemeClr val="accent1">
                    <a:lumMod val="50000"/>
                  </a:schemeClr>
                </a:solidFill>
                <a:effectLst/>
                <a:ea typeface="Times New Roman" panose="02020603050405020304" pitchFamily="18" charset="0"/>
              </a:rPr>
              <a:t>Decarbonization vs Sustainability</a:t>
            </a:r>
            <a:endParaRPr lang="en-US" sz="2800" dirty="0">
              <a:solidFill>
                <a:schemeClr val="accent1">
                  <a:lumMod val="50000"/>
                </a:schemeClr>
              </a:solidFill>
              <a:effectLst/>
              <a:ea typeface="Times New Roman" panose="02020603050405020304" pitchFamily="18" charset="0"/>
            </a:endParaRPr>
          </a:p>
        </p:txBody>
      </p:sp>
      <p:sp>
        <p:nvSpPr>
          <p:cNvPr id="6" name="TextBox 5">
            <a:extLst>
              <a:ext uri="{FF2B5EF4-FFF2-40B4-BE49-F238E27FC236}">
                <a16:creationId xmlns:a16="http://schemas.microsoft.com/office/drawing/2014/main" id="{C444F91D-2FEE-E486-7B1D-758F3BE7E35C}"/>
              </a:ext>
            </a:extLst>
          </p:cNvPr>
          <p:cNvSpPr txBox="1"/>
          <p:nvPr/>
        </p:nvSpPr>
        <p:spPr>
          <a:xfrm>
            <a:off x="609600" y="2795865"/>
            <a:ext cx="6110286" cy="523220"/>
          </a:xfrm>
          <a:prstGeom prst="rect">
            <a:avLst/>
          </a:prstGeom>
          <a:noFill/>
        </p:spPr>
        <p:txBody>
          <a:bodyPr wrap="square">
            <a:spAutoFit/>
          </a:bodyPr>
          <a:lstStyle/>
          <a:p>
            <a:pPr marL="457200" marR="0" indent="-457200">
              <a:spcBef>
                <a:spcPts val="480"/>
              </a:spcBef>
              <a:spcAft>
                <a:spcPts val="600"/>
              </a:spcAft>
              <a:buFont typeface="Arial" panose="020B0604020202020204" pitchFamily="34" charset="0"/>
              <a:buChar char="•"/>
            </a:pPr>
            <a:r>
              <a:rPr lang="en-US" sz="2800" b="1" dirty="0">
                <a:solidFill>
                  <a:schemeClr val="accent1">
                    <a:lumMod val="50000"/>
                  </a:schemeClr>
                </a:solidFill>
                <a:effectLst/>
                <a:ea typeface="Times New Roman" panose="02020603050405020304" pitchFamily="18" charset="0"/>
              </a:rPr>
              <a:t>Embodied Carbon or Energy</a:t>
            </a:r>
            <a:endParaRPr lang="en-US" sz="2800" dirty="0">
              <a:solidFill>
                <a:schemeClr val="accent1">
                  <a:lumMod val="50000"/>
                </a:schemeClr>
              </a:solidFill>
              <a:effectLst/>
              <a:ea typeface="Times New Roman" panose="02020603050405020304" pitchFamily="18" charset="0"/>
            </a:endParaRPr>
          </a:p>
        </p:txBody>
      </p:sp>
      <p:sp>
        <p:nvSpPr>
          <p:cNvPr id="10" name="TextBox 9">
            <a:extLst>
              <a:ext uri="{FF2B5EF4-FFF2-40B4-BE49-F238E27FC236}">
                <a16:creationId xmlns:a16="http://schemas.microsoft.com/office/drawing/2014/main" id="{8638AD52-236B-B545-AD83-9AD996D69219}"/>
              </a:ext>
            </a:extLst>
          </p:cNvPr>
          <p:cNvSpPr txBox="1"/>
          <p:nvPr/>
        </p:nvSpPr>
        <p:spPr>
          <a:xfrm>
            <a:off x="609600" y="3551438"/>
            <a:ext cx="10591800" cy="980205"/>
          </a:xfrm>
          <a:prstGeom prst="rect">
            <a:avLst/>
          </a:prstGeom>
          <a:noFill/>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2800" b="1" kern="100" dirty="0">
                <a:solidFill>
                  <a:schemeClr val="accent1">
                    <a:lumMod val="50000"/>
                  </a:schemeClr>
                </a:solidFill>
                <a:effectLst/>
                <a:ea typeface="Calibri" panose="020F0502020204030204" pitchFamily="34" charset="0"/>
                <a:cs typeface="Times New Roman" panose="02020603050405020304" pitchFamily="18" charset="0"/>
              </a:rPr>
              <a:t>Energy Efficiency and Carbon Reduction </a:t>
            </a:r>
            <a:br>
              <a:rPr lang="en-US" sz="2800" b="1" kern="100" dirty="0">
                <a:solidFill>
                  <a:schemeClr val="accent1">
                    <a:lumMod val="50000"/>
                  </a:schemeClr>
                </a:solidFill>
                <a:effectLst/>
                <a:ea typeface="Calibri" panose="020F0502020204030204" pitchFamily="34" charset="0"/>
                <a:cs typeface="Times New Roman" panose="02020603050405020304" pitchFamily="18" charset="0"/>
              </a:rPr>
            </a:br>
            <a:r>
              <a:rPr lang="en-US" sz="2800" b="1" kern="100" dirty="0">
                <a:solidFill>
                  <a:schemeClr val="accent1">
                    <a:lumMod val="50000"/>
                  </a:schemeClr>
                </a:solidFill>
                <a:effectLst/>
                <a:ea typeface="Calibri" panose="020F0502020204030204" pitchFamily="34" charset="0"/>
                <a:cs typeface="Times New Roman" panose="02020603050405020304" pitchFamily="18" charset="0"/>
              </a:rPr>
              <a:t>Audits or Appraisals</a:t>
            </a:r>
            <a:endParaRPr lang="en-US" sz="2800" kern="100" dirty="0">
              <a:solidFill>
                <a:schemeClr val="accent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1867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31</a:t>
            </a:fld>
            <a:endParaRPr lang="en-US" b="1" dirty="0">
              <a:solidFill>
                <a:schemeClr val="bg2">
                  <a:lumMod val="75000"/>
                </a:schemeClr>
              </a:solidFill>
            </a:endParaRPr>
          </a:p>
        </p:txBody>
      </p:sp>
      <p:sp>
        <p:nvSpPr>
          <p:cNvPr id="8" name="Title 5">
            <a:extLst>
              <a:ext uri="{FF2B5EF4-FFF2-40B4-BE49-F238E27FC236}">
                <a16:creationId xmlns:a16="http://schemas.microsoft.com/office/drawing/2014/main" id="{9E785EA6-A544-315C-A919-09E69099B93E}"/>
              </a:ext>
            </a:extLst>
          </p:cNvPr>
          <p:cNvSpPr txBox="1">
            <a:spLocks/>
          </p:cNvSpPr>
          <p:nvPr/>
        </p:nvSpPr>
        <p:spPr>
          <a:xfrm>
            <a:off x="609600" y="9144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Other Industry Reports </a:t>
            </a:r>
            <a:endParaRPr lang="en-US" sz="3100" dirty="0">
              <a:solidFill>
                <a:schemeClr val="accent2">
                  <a:lumMod val="75000"/>
                </a:schemeClr>
              </a:solidFill>
            </a:endParaRPr>
          </a:p>
        </p:txBody>
      </p:sp>
      <p:sp>
        <p:nvSpPr>
          <p:cNvPr id="3" name="TextBox 2">
            <a:extLst>
              <a:ext uri="{FF2B5EF4-FFF2-40B4-BE49-F238E27FC236}">
                <a16:creationId xmlns:a16="http://schemas.microsoft.com/office/drawing/2014/main" id="{E5B4A7B6-3BF4-EBC3-56A0-990ECFF7169E}"/>
              </a:ext>
            </a:extLst>
          </p:cNvPr>
          <p:cNvSpPr txBox="1"/>
          <p:nvPr/>
        </p:nvSpPr>
        <p:spPr>
          <a:xfrm>
            <a:off x="609600" y="1978859"/>
            <a:ext cx="10591800" cy="1261884"/>
          </a:xfrm>
          <a:prstGeom prst="rect">
            <a:avLst/>
          </a:prstGeom>
          <a:noFill/>
        </p:spPr>
        <p:txBody>
          <a:bodyPr wrap="square">
            <a:spAutoFit/>
          </a:bodyPr>
          <a:lstStyle/>
          <a:p>
            <a:pPr marL="457200" marR="0" indent="-457200">
              <a:buFont typeface="Arial" panose="020B0604020202020204" pitchFamily="34" charset="0"/>
              <a:buChar char="•"/>
            </a:pPr>
            <a:r>
              <a:rPr lang="en-US" sz="2800" b="1" dirty="0">
                <a:solidFill>
                  <a:schemeClr val="accent1">
                    <a:lumMod val="50000"/>
                  </a:schemeClr>
                </a:solidFill>
                <a:ea typeface="Times New Roman" panose="02020603050405020304" pitchFamily="18" charset="0"/>
              </a:rPr>
              <a:t>American Chemistry Council, “Contributions of Insulation to the U.S. Economy in 2022,” </a:t>
            </a:r>
            <a:r>
              <a:rPr lang="en-US" sz="2000" b="1" dirty="0">
                <a:solidFill>
                  <a:schemeClr val="accent1">
                    <a:lumMod val="50000"/>
                  </a:schemeClr>
                </a:solidFill>
                <a:ea typeface="Times New Roman" panose="02020603050405020304" pitchFamily="18" charset="0"/>
              </a:rPr>
              <a:t>August 2023</a:t>
            </a:r>
          </a:p>
          <a:p>
            <a:pPr lvl="1"/>
            <a:r>
              <a:rPr lang="en-US" sz="2000" dirty="0">
                <a:solidFill>
                  <a:schemeClr val="accent2">
                    <a:lumMod val="75000"/>
                  </a:schemeClr>
                </a:solidFill>
                <a:ea typeface="Times New Roman" panose="02020603050405020304" pitchFamily="18" charset="0"/>
              </a:rPr>
              <a:t>Industry employment and resulting economic impact on the economy</a:t>
            </a:r>
            <a:endParaRPr lang="en-US" sz="2000" dirty="0">
              <a:solidFill>
                <a:schemeClr val="accent2">
                  <a:lumMod val="75000"/>
                </a:schemeClr>
              </a:solidFill>
              <a:effectLst/>
              <a:ea typeface="Times New Roman" panose="02020603050405020304" pitchFamily="18" charset="0"/>
            </a:endParaRPr>
          </a:p>
        </p:txBody>
      </p:sp>
      <p:sp>
        <p:nvSpPr>
          <p:cNvPr id="10" name="TextBox 9">
            <a:extLst>
              <a:ext uri="{FF2B5EF4-FFF2-40B4-BE49-F238E27FC236}">
                <a16:creationId xmlns:a16="http://schemas.microsoft.com/office/drawing/2014/main" id="{8638AD52-236B-B545-AD83-9AD996D69219}"/>
              </a:ext>
            </a:extLst>
          </p:cNvPr>
          <p:cNvSpPr txBox="1"/>
          <p:nvPr/>
        </p:nvSpPr>
        <p:spPr>
          <a:xfrm>
            <a:off x="609600" y="3551438"/>
            <a:ext cx="10591800" cy="2512419"/>
          </a:xfrm>
          <a:prstGeom prst="rect">
            <a:avLst/>
          </a:prstGeom>
          <a:noFill/>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2800" b="1" dirty="0"/>
              <a:t>Insulation Industry Trade Associations Coalition,</a:t>
            </a:r>
            <a:r>
              <a:rPr lang="en-US" sz="2800" dirty="0"/>
              <a:t> </a:t>
            </a:r>
            <a:r>
              <a:rPr lang="en-US" sz="2800" b="1" dirty="0"/>
              <a:t>“Insulation Industry Opportunity Study,” </a:t>
            </a:r>
            <a:r>
              <a:rPr lang="en-US" sz="2000" b="1" dirty="0"/>
              <a:t>August 2022</a:t>
            </a:r>
          </a:p>
          <a:p>
            <a:pPr marR="0">
              <a:lnSpc>
                <a:spcPct val="107000"/>
              </a:lnSpc>
              <a:spcBef>
                <a:spcPts val="0"/>
              </a:spcBef>
              <a:spcAft>
                <a:spcPts val="800"/>
              </a:spcAft>
            </a:pPr>
            <a:r>
              <a:rPr lang="en-US" sz="2000" dirty="0"/>
              <a:t>	</a:t>
            </a:r>
            <a:r>
              <a:rPr lang="en-US" sz="2000" dirty="0">
                <a:solidFill>
                  <a:schemeClr val="accent2">
                    <a:lumMod val="75000"/>
                  </a:schemeClr>
                </a:solidFill>
              </a:rPr>
              <a:t>Estimated the state- and national-level energy and emissions impacts and the economic 	benefits that could accrue over or from the installation of code-compliant insulation in 	the 	residential, commercial, and industrial building sectors. (20-year window)</a:t>
            </a:r>
          </a:p>
          <a:p>
            <a:pPr marR="0">
              <a:lnSpc>
                <a:spcPct val="107000"/>
              </a:lnSpc>
              <a:spcBef>
                <a:spcPts val="0"/>
              </a:spcBef>
              <a:spcAft>
                <a:spcPts val="800"/>
              </a:spcAft>
            </a:pPr>
            <a:r>
              <a:rPr lang="en-US" sz="2000" kern="100" dirty="0">
                <a:solidFill>
                  <a:schemeClr val="accent1">
                    <a:lumMod val="50000"/>
                  </a:schemeClr>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2914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32</a:t>
            </a:fld>
            <a:endParaRPr lang="en-US" b="1" dirty="0">
              <a:solidFill>
                <a:schemeClr val="bg2">
                  <a:lumMod val="75000"/>
                </a:schemeClr>
              </a:solidFill>
            </a:endParaRPr>
          </a:p>
        </p:txBody>
      </p:sp>
      <p:sp>
        <p:nvSpPr>
          <p:cNvPr id="8" name="Title 5">
            <a:extLst>
              <a:ext uri="{FF2B5EF4-FFF2-40B4-BE49-F238E27FC236}">
                <a16:creationId xmlns:a16="http://schemas.microsoft.com/office/drawing/2014/main" id="{9E785EA6-A544-315C-A919-09E69099B93E}"/>
              </a:ext>
            </a:extLst>
          </p:cNvPr>
          <p:cNvSpPr txBox="1">
            <a:spLocks/>
          </p:cNvSpPr>
          <p:nvPr/>
        </p:nvSpPr>
        <p:spPr>
          <a:xfrm>
            <a:off x="548640" y="9144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Conclusion and Next Steps </a:t>
            </a:r>
            <a:endParaRPr lang="en-US" sz="3100" dirty="0">
              <a:solidFill>
                <a:schemeClr val="accent2">
                  <a:lumMod val="75000"/>
                </a:schemeClr>
              </a:solidFill>
            </a:endParaRPr>
          </a:p>
        </p:txBody>
      </p:sp>
      <p:sp>
        <p:nvSpPr>
          <p:cNvPr id="4" name="TextBox 3">
            <a:extLst>
              <a:ext uri="{FF2B5EF4-FFF2-40B4-BE49-F238E27FC236}">
                <a16:creationId xmlns:a16="http://schemas.microsoft.com/office/drawing/2014/main" id="{AE7819B1-76B5-23D9-561F-FDBD7460577A}"/>
              </a:ext>
            </a:extLst>
          </p:cNvPr>
          <p:cNvSpPr txBox="1"/>
          <p:nvPr/>
        </p:nvSpPr>
        <p:spPr>
          <a:xfrm>
            <a:off x="527756" y="1828800"/>
            <a:ext cx="11664244" cy="4247317"/>
          </a:xfrm>
          <a:prstGeom prst="rect">
            <a:avLst/>
          </a:prstGeom>
          <a:noFill/>
        </p:spPr>
        <p:txBody>
          <a:bodyPr wrap="square">
            <a:spAutoFit/>
          </a:bodyPr>
          <a:lstStyle/>
          <a:p>
            <a:pPr marL="342900" marR="0" indent="-342900">
              <a:spcBef>
                <a:spcPts val="600"/>
              </a:spcBef>
              <a:spcAft>
                <a:spcPts val="12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The study provides industry information that has never been available before. </a:t>
            </a:r>
          </a:p>
          <a:p>
            <a:pPr marL="342900" marR="0" indent="-342900">
              <a:spcBef>
                <a:spcPts val="600"/>
              </a:spcBef>
              <a:spcAft>
                <a:spcPts val="1200"/>
              </a:spcAft>
              <a:buFont typeface="Arial" panose="020B0604020202020204" pitchFamily="34" charset="0"/>
              <a:buChar char="•"/>
            </a:pPr>
            <a:r>
              <a:rPr lang="en-US" sz="2400" b="1" dirty="0">
                <a:effectLst/>
                <a:ea typeface="Calibri" panose="020F0502020204030204" pitchFamily="34" charset="0"/>
              </a:rPr>
              <a:t>The study’s ultimate purpose is to educate facility owners, engineering </a:t>
            </a:r>
            <a:br>
              <a:rPr lang="en-US" sz="2400" b="1" dirty="0">
                <a:effectLst/>
                <a:ea typeface="Calibri" panose="020F0502020204030204" pitchFamily="34" charset="0"/>
              </a:rPr>
            </a:br>
            <a:r>
              <a:rPr lang="en-US" sz="2400" b="1" dirty="0">
                <a:effectLst/>
                <a:ea typeface="Calibri" panose="020F0502020204030204" pitchFamily="34" charset="0"/>
              </a:rPr>
              <a:t>firms, government agencies, code officials and others as to the value of looking at mechanical insulation as a critical energy-saving and carbon-reduction technology, and not something taken for granted.</a:t>
            </a:r>
            <a:endParaRPr lang="en-US" sz="2400" kern="100" dirty="0">
              <a:effectLst/>
              <a:ea typeface="Calibri" panose="020F0502020204030204" pitchFamily="34" charset="0"/>
              <a:cs typeface="Times New Roman" panose="02020603050405020304" pitchFamily="18" charset="0"/>
            </a:endParaRPr>
          </a:p>
          <a:p>
            <a:pPr marL="342900" indent="-342900">
              <a:spcBef>
                <a:spcPts val="600"/>
              </a:spcBef>
              <a:spcAft>
                <a:spcPts val="1200"/>
              </a:spcAft>
              <a:buFont typeface="Arial" panose="020B0604020202020204" pitchFamily="34" charset="0"/>
              <a:buChar char="•"/>
            </a:pPr>
            <a:r>
              <a:rPr lang="en-US" sz="2400" b="1" kern="100" dirty="0">
                <a:solidFill>
                  <a:schemeClr val="accent1">
                    <a:lumMod val="50000"/>
                  </a:schemeClr>
                </a:solidFill>
                <a:effectLst/>
                <a:ea typeface="Calibri" panose="020F0502020204030204" pitchFamily="34" charset="0"/>
                <a:cs typeface="Times New Roman" panose="02020603050405020304" pitchFamily="18" charset="0"/>
              </a:rPr>
              <a:t>For the first time, this study offers a view of the industry holistically rather </a:t>
            </a:r>
            <a:br>
              <a:rPr lang="en-US" sz="2400" b="1" kern="100" dirty="0">
                <a:solidFill>
                  <a:schemeClr val="accent1">
                    <a:lumMod val="50000"/>
                  </a:schemeClr>
                </a:solidFill>
                <a:effectLst/>
                <a:ea typeface="Calibri" panose="020F0502020204030204" pitchFamily="34" charset="0"/>
                <a:cs typeface="Times New Roman" panose="02020603050405020304" pitchFamily="18" charset="0"/>
              </a:rPr>
            </a:br>
            <a:r>
              <a:rPr lang="en-US" sz="2400" b="1" kern="100" dirty="0">
                <a:solidFill>
                  <a:schemeClr val="accent1">
                    <a:lumMod val="50000"/>
                  </a:schemeClr>
                </a:solidFill>
                <a:effectLst/>
                <a:ea typeface="Calibri" panose="020F0502020204030204" pitchFamily="34" charset="0"/>
                <a:cs typeface="Times New Roman" panose="02020603050405020304" pitchFamily="18" charset="0"/>
              </a:rPr>
              <a:t>than focusing singularly on individual parts. Each uninsulated or damaged area plays its own important role, but agencies and companies need to </a:t>
            </a:r>
            <a:br>
              <a:rPr lang="en-US" sz="2400" b="1" kern="100" dirty="0">
                <a:solidFill>
                  <a:schemeClr val="accent1">
                    <a:lumMod val="50000"/>
                  </a:schemeClr>
                </a:solidFill>
                <a:effectLst/>
                <a:ea typeface="Calibri" panose="020F0502020204030204" pitchFamily="34" charset="0"/>
                <a:cs typeface="Times New Roman" panose="02020603050405020304" pitchFamily="18" charset="0"/>
              </a:rPr>
            </a:br>
            <a:r>
              <a:rPr lang="en-US" sz="2400" b="1" kern="100" dirty="0">
                <a:solidFill>
                  <a:schemeClr val="accent1">
                    <a:lumMod val="50000"/>
                  </a:schemeClr>
                </a:solidFill>
                <a:effectLst/>
                <a:ea typeface="Calibri" panose="020F0502020204030204" pitchFamily="34" charset="0"/>
                <a:cs typeface="Times New Roman" panose="02020603050405020304" pitchFamily="18" charset="0"/>
              </a:rPr>
              <a:t>see the full potential impact of major change to view mechanical insulation systems as a solution.</a:t>
            </a:r>
            <a:endParaRPr lang="en-US" sz="2400" dirty="0"/>
          </a:p>
        </p:txBody>
      </p:sp>
    </p:spTree>
    <p:extLst>
      <p:ext uri="{BB962C8B-B14F-4D97-AF65-F5344CB8AC3E}">
        <p14:creationId xmlns:p14="http://schemas.microsoft.com/office/powerpoint/2010/main" val="2141411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33</a:t>
            </a:fld>
            <a:endParaRPr lang="en-US" b="1" dirty="0">
              <a:solidFill>
                <a:schemeClr val="bg2">
                  <a:lumMod val="75000"/>
                </a:schemeClr>
              </a:solidFill>
            </a:endParaRPr>
          </a:p>
        </p:txBody>
      </p:sp>
      <p:sp>
        <p:nvSpPr>
          <p:cNvPr id="8" name="Title 5">
            <a:extLst>
              <a:ext uri="{FF2B5EF4-FFF2-40B4-BE49-F238E27FC236}">
                <a16:creationId xmlns:a16="http://schemas.microsoft.com/office/drawing/2014/main" id="{9E785EA6-A544-315C-A919-09E69099B93E}"/>
              </a:ext>
            </a:extLst>
          </p:cNvPr>
          <p:cNvSpPr txBox="1">
            <a:spLocks/>
          </p:cNvSpPr>
          <p:nvPr/>
        </p:nvSpPr>
        <p:spPr>
          <a:xfrm>
            <a:off x="609600" y="9144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Conclusion and Next Steps </a:t>
            </a:r>
            <a:endParaRPr lang="en-US" sz="3100" dirty="0">
              <a:solidFill>
                <a:schemeClr val="accent2">
                  <a:lumMod val="75000"/>
                </a:schemeClr>
              </a:solidFill>
            </a:endParaRPr>
          </a:p>
        </p:txBody>
      </p:sp>
      <p:sp>
        <p:nvSpPr>
          <p:cNvPr id="4" name="TextBox 3">
            <a:extLst>
              <a:ext uri="{FF2B5EF4-FFF2-40B4-BE49-F238E27FC236}">
                <a16:creationId xmlns:a16="http://schemas.microsoft.com/office/drawing/2014/main" id="{AE7819B1-76B5-23D9-561F-FDBD7460577A}"/>
              </a:ext>
            </a:extLst>
          </p:cNvPr>
          <p:cNvSpPr txBox="1"/>
          <p:nvPr/>
        </p:nvSpPr>
        <p:spPr>
          <a:xfrm>
            <a:off x="676275" y="1905000"/>
            <a:ext cx="10972800" cy="3535648"/>
          </a:xfrm>
          <a:prstGeom prst="rect">
            <a:avLst/>
          </a:prstGeom>
          <a:noFill/>
        </p:spPr>
        <p:txBody>
          <a:bodyPr wrap="square">
            <a:spAutoFit/>
          </a:bodyPr>
          <a:lstStyle/>
          <a:p>
            <a:pPr>
              <a:lnSpc>
                <a:spcPct val="107000"/>
              </a:lnSpc>
              <a:spcAft>
                <a:spcPts val="800"/>
              </a:spcAft>
            </a:pPr>
            <a:r>
              <a:rPr lang="en-US" sz="2400" b="1" kern="100" dirty="0">
                <a:effectLst/>
                <a:ea typeface="Calibri" panose="020F0502020204030204" pitchFamily="34" charset="0"/>
                <a:cs typeface="Times New Roman" panose="02020603050405020304" pitchFamily="18" charset="0"/>
              </a:rPr>
              <a:t>While each business, company, agency, may have unique circumstances, structures, and procedures to consider, there are a few common “next steps” that should be considered when determining how, and to what level, mechanical insulation can help achieve their decarbonization goals.</a:t>
            </a:r>
          </a:p>
          <a:p>
            <a:pPr>
              <a:lnSpc>
                <a:spcPct val="107000"/>
              </a:lnSpc>
              <a:spcAft>
                <a:spcPts val="800"/>
              </a:spcAft>
            </a:pPr>
            <a:endParaRPr lang="en-US" sz="24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ea typeface="Calibri" panose="020F0502020204030204" pitchFamily="34" charset="0"/>
                <a:cs typeface="Times New Roman" panose="02020603050405020304" pitchFamily="18" charset="0"/>
              </a:rPr>
              <a:t>The report contains a detailed listing of those next steps that should be considered.</a:t>
            </a:r>
            <a:endParaRPr lang="en-US" sz="2400" b="1" kern="1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764478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34</a:t>
            </a:fld>
            <a:endParaRPr lang="en-US" b="1" dirty="0">
              <a:solidFill>
                <a:schemeClr val="bg2">
                  <a:lumMod val="75000"/>
                </a:schemeClr>
              </a:solidFill>
            </a:endParaRPr>
          </a:p>
        </p:txBody>
      </p:sp>
      <p:sp>
        <p:nvSpPr>
          <p:cNvPr id="8" name="Title 5">
            <a:extLst>
              <a:ext uri="{FF2B5EF4-FFF2-40B4-BE49-F238E27FC236}">
                <a16:creationId xmlns:a16="http://schemas.microsoft.com/office/drawing/2014/main" id="{9E785EA6-A544-315C-A919-09E69099B93E}"/>
              </a:ext>
            </a:extLst>
          </p:cNvPr>
          <p:cNvSpPr txBox="1">
            <a:spLocks/>
          </p:cNvSpPr>
          <p:nvPr/>
        </p:nvSpPr>
        <p:spPr>
          <a:xfrm>
            <a:off x="609600" y="6858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What Are Your Next Steps? How Can You Help?</a:t>
            </a:r>
            <a:endParaRPr lang="en-US" sz="3100" dirty="0">
              <a:solidFill>
                <a:schemeClr val="accent2">
                  <a:lumMod val="75000"/>
                </a:schemeClr>
              </a:solidFill>
            </a:endParaRPr>
          </a:p>
        </p:txBody>
      </p:sp>
      <p:sp>
        <p:nvSpPr>
          <p:cNvPr id="3" name="TextBox 2">
            <a:extLst>
              <a:ext uri="{FF2B5EF4-FFF2-40B4-BE49-F238E27FC236}">
                <a16:creationId xmlns:a16="http://schemas.microsoft.com/office/drawing/2014/main" id="{EA891CD8-91E3-8646-813F-3BD33FC0388E}"/>
              </a:ext>
            </a:extLst>
          </p:cNvPr>
          <p:cNvSpPr txBox="1"/>
          <p:nvPr/>
        </p:nvSpPr>
        <p:spPr>
          <a:xfrm>
            <a:off x="609600" y="1600200"/>
            <a:ext cx="10896600" cy="5179431"/>
          </a:xfrm>
          <a:prstGeom prst="rect">
            <a:avLst/>
          </a:prstGeom>
          <a:noFill/>
        </p:spPr>
        <p:txBody>
          <a:bodyPr wrap="square">
            <a:spAutoFit/>
          </a:bodyPr>
          <a:lstStyle/>
          <a:p>
            <a:pPr>
              <a:lnSpc>
                <a:spcPct val="107000"/>
              </a:lnSpc>
              <a:spcAft>
                <a:spcPts val="800"/>
              </a:spcAft>
            </a:pPr>
            <a:r>
              <a:rPr lang="en-US" sz="2400" b="1" kern="100" dirty="0">
                <a:ea typeface="Calibri" panose="020F0502020204030204" pitchFamily="34" charset="0"/>
                <a:cs typeface="Times New Roman" panose="02020603050405020304" pitchFamily="18" charset="0"/>
              </a:rPr>
              <a:t>How you can help varies on whether you are manufacturer, contractor, or distributor/fabricator, but the </a:t>
            </a:r>
            <a:r>
              <a:rPr lang="en-US" sz="2400" b="1" kern="100" dirty="0">
                <a:effectLst/>
                <a:ea typeface="Calibri" panose="020F0502020204030204" pitchFamily="34" charset="0"/>
                <a:cs typeface="Times New Roman" panose="02020603050405020304" pitchFamily="18" charset="0"/>
              </a:rPr>
              <a:t>there are a few common “next steps” that should be considered: </a:t>
            </a:r>
          </a:p>
          <a:p>
            <a:pPr marL="342900" indent="-342900">
              <a:lnSpc>
                <a:spcPct val="107000"/>
              </a:lnSpc>
              <a:spcBef>
                <a:spcPts val="1200"/>
              </a:spcBef>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Study the report and share it within your company and customers</a:t>
            </a:r>
          </a:p>
          <a:p>
            <a:pPr marL="342900" indent="-342900">
              <a:lnSpc>
                <a:spcPct val="107000"/>
              </a:lnSpc>
              <a:spcBef>
                <a:spcPts val="1200"/>
              </a:spcBef>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Commit to investigating and developing, with facility owners and </a:t>
            </a:r>
            <a:r>
              <a:rPr lang="en-US" sz="2400" b="1" kern="100" dirty="0">
                <a:ea typeface="Calibri" panose="020F0502020204030204" pitchFamily="34" charset="0"/>
                <a:cs typeface="Times New Roman" panose="02020603050405020304" pitchFamily="18" charset="0"/>
              </a:rPr>
              <a:t>engineering firms, </a:t>
            </a:r>
            <a:r>
              <a:rPr lang="en-US" sz="2400" b="1" kern="100" dirty="0">
                <a:effectLst/>
                <a:ea typeface="Calibri" panose="020F0502020204030204" pitchFamily="34" charset="0"/>
                <a:cs typeface="Times New Roman" panose="02020603050405020304" pitchFamily="18" charset="0"/>
              </a:rPr>
              <a:t>a better understanding of the benefits of mechanical insulation </a:t>
            </a:r>
            <a:r>
              <a:rPr lang="en-US" sz="2400" b="1" u="sng" kern="100" dirty="0">
                <a:effectLst/>
                <a:ea typeface="Calibri" panose="020F0502020204030204" pitchFamily="34" charset="0"/>
                <a:cs typeface="Times New Roman" panose="02020603050405020304" pitchFamily="18" charset="0"/>
              </a:rPr>
              <a:t>and</a:t>
            </a:r>
            <a:r>
              <a:rPr lang="en-US" sz="2400" b="1" kern="100" dirty="0">
                <a:effectLst/>
                <a:ea typeface="Calibri" panose="020F0502020204030204" pitchFamily="34" charset="0"/>
                <a:cs typeface="Times New Roman" panose="02020603050405020304" pitchFamily="18" charset="0"/>
              </a:rPr>
              <a:t> the consequences of having out-of-date specifications, improper installation, and insufficient / improper maintenance. Inspections are important to verify they have what they expect.</a:t>
            </a:r>
          </a:p>
          <a:p>
            <a:pPr marL="342900" indent="-342900">
              <a:lnSpc>
                <a:spcPct val="107000"/>
              </a:lnSpc>
              <a:spcBef>
                <a:spcPts val="1200"/>
              </a:spcBef>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Put together webinars or similar events with your customers</a:t>
            </a:r>
            <a:r>
              <a:rPr lang="en-US" sz="2400" b="1" kern="100" dirty="0">
                <a:ea typeface="Calibri" panose="020F0502020204030204" pitchFamily="34" charset="0"/>
                <a:cs typeface="Times New Roman" panose="02020603050405020304" pitchFamily="18" charset="0"/>
              </a:rPr>
              <a:t> and </a:t>
            </a:r>
            <a:r>
              <a:rPr lang="en-US" sz="2400" b="1" kern="100" dirty="0">
                <a:effectLst/>
                <a:ea typeface="Calibri" panose="020F0502020204030204" pitchFamily="34" charset="0"/>
                <a:cs typeface="Times New Roman" panose="02020603050405020304" pitchFamily="18" charset="0"/>
              </a:rPr>
              <a:t>regional or local associations.</a:t>
            </a:r>
            <a:endParaRPr lang="en-US" sz="18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428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35</a:t>
            </a:fld>
            <a:endParaRPr lang="en-US" b="1" dirty="0">
              <a:solidFill>
                <a:schemeClr val="bg2">
                  <a:lumMod val="75000"/>
                </a:schemeClr>
              </a:solidFill>
            </a:endParaRPr>
          </a:p>
        </p:txBody>
      </p:sp>
      <p:sp>
        <p:nvSpPr>
          <p:cNvPr id="8" name="Title 5">
            <a:extLst>
              <a:ext uri="{FF2B5EF4-FFF2-40B4-BE49-F238E27FC236}">
                <a16:creationId xmlns:a16="http://schemas.microsoft.com/office/drawing/2014/main" id="{9E785EA6-A544-315C-A919-09E69099B93E}"/>
              </a:ext>
            </a:extLst>
          </p:cNvPr>
          <p:cNvSpPr txBox="1">
            <a:spLocks/>
          </p:cNvSpPr>
          <p:nvPr/>
        </p:nvSpPr>
        <p:spPr>
          <a:xfrm>
            <a:off x="609600" y="9144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What Are Your Next Steps? How Can You Help?</a:t>
            </a:r>
            <a:endParaRPr lang="en-US" sz="3100" dirty="0">
              <a:solidFill>
                <a:schemeClr val="accent2">
                  <a:lumMod val="75000"/>
                </a:schemeClr>
              </a:solidFill>
            </a:endParaRPr>
          </a:p>
        </p:txBody>
      </p:sp>
      <p:sp>
        <p:nvSpPr>
          <p:cNvPr id="3" name="TextBox 2">
            <a:extLst>
              <a:ext uri="{FF2B5EF4-FFF2-40B4-BE49-F238E27FC236}">
                <a16:creationId xmlns:a16="http://schemas.microsoft.com/office/drawing/2014/main" id="{EA891CD8-91E3-8646-813F-3BD33FC0388E}"/>
              </a:ext>
            </a:extLst>
          </p:cNvPr>
          <p:cNvSpPr txBox="1"/>
          <p:nvPr/>
        </p:nvSpPr>
        <p:spPr>
          <a:xfrm>
            <a:off x="612422" y="1976681"/>
            <a:ext cx="10896600" cy="4527778"/>
          </a:xfrm>
          <a:prstGeom prst="rect">
            <a:avLst/>
          </a:prstGeom>
          <a:noFill/>
        </p:spPr>
        <p:txBody>
          <a:bodyPr wrap="square">
            <a:spAutoFit/>
          </a:bodyPr>
          <a:lstStyle/>
          <a:p>
            <a:pPr marL="342900" indent="-342900">
              <a:lnSpc>
                <a:spcPct val="107000"/>
              </a:lnSpc>
              <a:spcBef>
                <a:spcPts val="1200"/>
              </a:spcBef>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Develop and implement specific mechanical insulation energy efficiency and emission reduction appraisals/audits with inspectors and appraisers certified in those fields.</a:t>
            </a:r>
          </a:p>
          <a:p>
            <a:pPr marL="342900" indent="-342900">
              <a:lnSpc>
                <a:spcPct val="107000"/>
              </a:lnSpc>
              <a:spcBef>
                <a:spcPts val="1200"/>
              </a:spcBef>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Commit to continuing education for your company related to all aspects of mechanical insulation systems for the operating systems and environments specific to your company.</a:t>
            </a:r>
            <a:endParaRPr lang="en-US" sz="2400" b="1" kern="100" dirty="0">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Hold internal company and department meetings to educate all parties on the value of mechanical insulation to your company, the environment, the local community and the consequences of damaged insulation.</a:t>
            </a:r>
          </a:p>
        </p:txBody>
      </p:sp>
    </p:spTree>
    <p:extLst>
      <p:ext uri="{BB962C8B-B14F-4D97-AF65-F5344CB8AC3E}">
        <p14:creationId xmlns:p14="http://schemas.microsoft.com/office/powerpoint/2010/main" val="1150929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36</a:t>
            </a:fld>
            <a:endParaRPr lang="en-US" b="1" dirty="0">
              <a:solidFill>
                <a:schemeClr val="bg2">
                  <a:lumMod val="75000"/>
                </a:schemeClr>
              </a:solidFill>
            </a:endParaRPr>
          </a:p>
        </p:txBody>
      </p:sp>
      <p:sp>
        <p:nvSpPr>
          <p:cNvPr id="3" name="TextBox 2">
            <a:extLst>
              <a:ext uri="{FF2B5EF4-FFF2-40B4-BE49-F238E27FC236}">
                <a16:creationId xmlns:a16="http://schemas.microsoft.com/office/drawing/2014/main" id="{EA891CD8-91E3-8646-813F-3BD33FC0388E}"/>
              </a:ext>
            </a:extLst>
          </p:cNvPr>
          <p:cNvSpPr txBox="1"/>
          <p:nvPr/>
        </p:nvSpPr>
        <p:spPr>
          <a:xfrm>
            <a:off x="609600" y="1981200"/>
            <a:ext cx="10896600" cy="4235198"/>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US" sz="2400" b="1" kern="100" dirty="0">
                <a:ea typeface="Calibri" panose="020F0502020204030204" pitchFamily="34" charset="0"/>
                <a:cs typeface="Times New Roman" panose="02020603050405020304" pitchFamily="18" charset="0"/>
              </a:rPr>
              <a:t>Energy efficiency: dollars saved and return on investment (ROI)</a:t>
            </a:r>
          </a:p>
          <a:p>
            <a:pPr marL="342900" indent="-342900">
              <a:lnSpc>
                <a:spcPct val="107000"/>
              </a:lnSpc>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Emissions saved</a:t>
            </a:r>
            <a:r>
              <a:rPr lang="en-US" sz="2400" b="1" kern="100" dirty="0">
                <a:ea typeface="Calibri" panose="020F0502020204030204" pitchFamily="34" charset="0"/>
                <a:cs typeface="Times New Roman" panose="02020603050405020304" pitchFamily="18" charset="0"/>
              </a:rPr>
              <a:t>,</a:t>
            </a:r>
            <a:r>
              <a:rPr lang="en-US" sz="2400" b="1" kern="100" dirty="0">
                <a:effectLst/>
                <a:ea typeface="Calibri" panose="020F0502020204030204" pitchFamily="34" charset="0"/>
                <a:cs typeface="Times New Roman" panose="02020603050405020304" pitchFamily="18" charset="0"/>
              </a:rPr>
              <a:t> internal and external relations, carbon credits</a:t>
            </a:r>
          </a:p>
          <a:p>
            <a:pPr marL="342900" indent="-342900">
              <a:lnSpc>
                <a:spcPct val="107000"/>
              </a:lnSpc>
              <a:spcAft>
                <a:spcPts val="800"/>
              </a:spcAft>
              <a:buFont typeface="Arial" panose="020B0604020202020204" pitchFamily="34" charset="0"/>
              <a:buChar char="•"/>
            </a:pPr>
            <a:r>
              <a:rPr lang="en-US" sz="2400" b="1" kern="100" dirty="0">
                <a:ea typeface="Calibri" panose="020F0502020204030204" pitchFamily="34" charset="0"/>
                <a:cs typeface="Times New Roman" panose="02020603050405020304" pitchFamily="18" charset="0"/>
              </a:rPr>
              <a:t>Employee safety</a:t>
            </a:r>
          </a:p>
          <a:p>
            <a:pPr marL="342900" indent="-342900">
              <a:lnSpc>
                <a:spcPct val="107000"/>
              </a:lnSpc>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Process control</a:t>
            </a:r>
          </a:p>
          <a:p>
            <a:pPr marL="342900" indent="-342900">
              <a:lnSpc>
                <a:spcPct val="107000"/>
              </a:lnSpc>
              <a:spcAft>
                <a:spcPts val="800"/>
              </a:spcAft>
              <a:buFont typeface="Arial" panose="020B0604020202020204" pitchFamily="34" charset="0"/>
              <a:buChar char="•"/>
            </a:pPr>
            <a:r>
              <a:rPr lang="en-US" sz="2400" b="1" kern="100" dirty="0">
                <a:ea typeface="Calibri" panose="020F0502020204030204" pitchFamily="34" charset="0"/>
                <a:cs typeface="Times New Roman" panose="02020603050405020304" pitchFamily="18" charset="0"/>
              </a:rPr>
              <a:t>Mitigating corrosion under insulation (CUI)</a:t>
            </a:r>
          </a:p>
          <a:p>
            <a:pPr marL="342900" indent="-342900">
              <a:lnSpc>
                <a:spcPct val="107000"/>
              </a:lnSpc>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Doing it right the first time and maintaining it is a lot less expens</a:t>
            </a:r>
            <a:r>
              <a:rPr lang="en-US" sz="2400" b="1" kern="100" dirty="0">
                <a:ea typeface="Calibri" panose="020F0502020204030204" pitchFamily="34" charset="0"/>
                <a:cs typeface="Times New Roman" panose="02020603050405020304" pitchFamily="18" charset="0"/>
              </a:rPr>
              <a:t>ive than unplanned events. Maintenance is less costly than unexpected capital investment. </a:t>
            </a:r>
            <a:endParaRPr lang="en-US" sz="2400" b="1" kern="1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en-US" sz="2400" b="1" kern="1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44CB1BC-9C01-E0FC-721C-329DCE0E68D6}"/>
              </a:ext>
            </a:extLst>
          </p:cNvPr>
          <p:cNvSpPr txBox="1"/>
          <p:nvPr/>
        </p:nvSpPr>
        <p:spPr>
          <a:xfrm>
            <a:off x="3741307" y="5867400"/>
            <a:ext cx="3814570" cy="523220"/>
          </a:xfrm>
          <a:prstGeom prst="rect">
            <a:avLst/>
          </a:prstGeom>
          <a:noFill/>
        </p:spPr>
        <p:txBody>
          <a:bodyPr wrap="none" rtlCol="0">
            <a:spAutoFit/>
          </a:bodyPr>
          <a:lstStyle/>
          <a:p>
            <a:r>
              <a:rPr lang="en-US" sz="2800" b="1" dirty="0">
                <a:solidFill>
                  <a:schemeClr val="accent1">
                    <a:lumMod val="50000"/>
                  </a:schemeClr>
                </a:solidFill>
              </a:rPr>
              <a:t>“Tell the whole story”</a:t>
            </a:r>
          </a:p>
        </p:txBody>
      </p:sp>
      <p:sp>
        <p:nvSpPr>
          <p:cNvPr id="4" name="Title 5">
            <a:extLst>
              <a:ext uri="{FF2B5EF4-FFF2-40B4-BE49-F238E27FC236}">
                <a16:creationId xmlns:a16="http://schemas.microsoft.com/office/drawing/2014/main" id="{31DC77D7-9D4A-F026-A30E-3FFC44B25B88}"/>
              </a:ext>
            </a:extLst>
          </p:cNvPr>
          <p:cNvSpPr txBox="1">
            <a:spLocks/>
          </p:cNvSpPr>
          <p:nvPr/>
        </p:nvSpPr>
        <p:spPr>
          <a:xfrm>
            <a:off x="609600" y="7620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What Are Your Next Steps? How Can You Help?</a:t>
            </a:r>
            <a:endParaRPr lang="en-US" sz="3100" dirty="0">
              <a:solidFill>
                <a:schemeClr val="accent2">
                  <a:lumMod val="75000"/>
                </a:schemeClr>
              </a:solidFill>
            </a:endParaRPr>
          </a:p>
        </p:txBody>
      </p:sp>
    </p:spTree>
    <p:extLst>
      <p:ext uri="{BB962C8B-B14F-4D97-AF65-F5344CB8AC3E}">
        <p14:creationId xmlns:p14="http://schemas.microsoft.com/office/powerpoint/2010/main" val="1022552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37</a:t>
            </a:fld>
            <a:endParaRPr lang="en-US" b="1" dirty="0">
              <a:solidFill>
                <a:schemeClr val="bg2">
                  <a:lumMod val="75000"/>
                </a:schemeClr>
              </a:solidFill>
            </a:endParaRPr>
          </a:p>
        </p:txBody>
      </p:sp>
      <p:sp>
        <p:nvSpPr>
          <p:cNvPr id="8" name="Title 5">
            <a:extLst>
              <a:ext uri="{FF2B5EF4-FFF2-40B4-BE49-F238E27FC236}">
                <a16:creationId xmlns:a16="http://schemas.microsoft.com/office/drawing/2014/main" id="{9E785EA6-A544-315C-A919-09E69099B93E}"/>
              </a:ext>
            </a:extLst>
          </p:cNvPr>
          <p:cNvSpPr txBox="1">
            <a:spLocks/>
          </p:cNvSpPr>
          <p:nvPr/>
        </p:nvSpPr>
        <p:spPr>
          <a:xfrm>
            <a:off x="609600" y="8382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kern="100" dirty="0">
                <a:solidFill>
                  <a:schemeClr val="accent2">
                    <a:lumMod val="75000"/>
                  </a:schemeClr>
                </a:solidFill>
                <a:latin typeface="+mj-lt"/>
                <a:ea typeface="Calibri" panose="020F0502020204030204" pitchFamily="34" charset="0"/>
                <a:cs typeface="Times New Roman" panose="02020603050405020304" pitchFamily="18" charset="0"/>
              </a:rPr>
              <a:t>What Are Your Next Steps? How Can You Help?</a:t>
            </a:r>
            <a:endParaRPr lang="en-US" sz="3100" dirty="0">
              <a:solidFill>
                <a:schemeClr val="accent2">
                  <a:lumMod val="75000"/>
                </a:schemeClr>
              </a:solidFill>
            </a:endParaRPr>
          </a:p>
        </p:txBody>
      </p:sp>
      <p:sp>
        <p:nvSpPr>
          <p:cNvPr id="3" name="TextBox 2">
            <a:extLst>
              <a:ext uri="{FF2B5EF4-FFF2-40B4-BE49-F238E27FC236}">
                <a16:creationId xmlns:a16="http://schemas.microsoft.com/office/drawing/2014/main" id="{EA891CD8-91E3-8646-813F-3BD33FC0388E}"/>
              </a:ext>
            </a:extLst>
          </p:cNvPr>
          <p:cNvSpPr txBox="1"/>
          <p:nvPr/>
        </p:nvSpPr>
        <p:spPr>
          <a:xfrm>
            <a:off x="609600" y="1752600"/>
            <a:ext cx="10896600" cy="4580934"/>
          </a:xfrm>
          <a:prstGeom prst="rect">
            <a:avLst/>
          </a:prstGeom>
          <a:noFill/>
        </p:spPr>
        <p:txBody>
          <a:bodyPr wrap="square">
            <a:spAutoFit/>
          </a:bodyPr>
          <a:lstStyle/>
          <a:p>
            <a:pPr marR="0" lvl="0">
              <a:lnSpc>
                <a:spcPct val="107000"/>
              </a:lnSpc>
              <a:spcBef>
                <a:spcPts val="0"/>
              </a:spcBef>
              <a:spcAft>
                <a:spcPts val="800"/>
              </a:spcAft>
            </a:pPr>
            <a:r>
              <a:rPr lang="en-US" sz="2400" b="1" kern="100" dirty="0">
                <a:solidFill>
                  <a:schemeClr val="accent2">
                    <a:lumMod val="75000"/>
                  </a:schemeClr>
                </a:solidFill>
                <a:effectLst/>
                <a:ea typeface="Calibri" panose="020F0502020204030204" pitchFamily="34" charset="0"/>
                <a:cs typeface="Times New Roman" panose="02020603050405020304" pitchFamily="18" charset="0"/>
              </a:rPr>
              <a:t>The Bottom Line: The industry needs your and your company’s help. NOW!</a:t>
            </a:r>
          </a:p>
          <a:p>
            <a:pPr>
              <a:spcBef>
                <a:spcPts val="1200"/>
              </a:spcBef>
              <a:spcAft>
                <a:spcPts val="800"/>
              </a:spcAft>
            </a:pPr>
            <a:r>
              <a:rPr lang="en-US" sz="2400" b="1" kern="100" dirty="0">
                <a:effectLst/>
                <a:latin typeface="+mj-lt"/>
                <a:ea typeface="Calibri" panose="020F0502020204030204" pitchFamily="34" charset="0"/>
                <a:cs typeface="Times New Roman" panose="02020603050405020304" pitchFamily="18" charset="0"/>
              </a:rPr>
              <a:t>The decarbonization impact and other benefits of mechanical insulation are not limited by time. </a:t>
            </a:r>
          </a:p>
          <a:p>
            <a:pPr marR="0" lvl="0">
              <a:spcBef>
                <a:spcPts val="1200"/>
              </a:spcBef>
              <a:spcAft>
                <a:spcPts val="800"/>
              </a:spcAft>
            </a:pPr>
            <a:r>
              <a:rPr lang="en-US" sz="2400" b="1" kern="100" dirty="0">
                <a:effectLst/>
                <a:ea typeface="Calibri" panose="020F0502020204030204" pitchFamily="34" charset="0"/>
                <a:cs typeface="Times New Roman" panose="02020603050405020304" pitchFamily="18" charset="0"/>
              </a:rPr>
              <a:t>Use the report as an educational and marketing/sales tool. Tal</a:t>
            </a:r>
            <a:r>
              <a:rPr lang="en-US" sz="2400" b="1" kern="100" dirty="0">
                <a:ea typeface="Calibri" panose="020F0502020204030204" pitchFamily="34" charset="0"/>
                <a:cs typeface="Times New Roman" panose="02020603050405020304" pitchFamily="18" charset="0"/>
              </a:rPr>
              <a:t>k about it. Share it. The more often it shared, talked about, and used, the better odds of impacting real change.</a:t>
            </a:r>
            <a:endParaRPr lang="en-US" kern="100" dirty="0">
              <a:latin typeface="Arial" panose="020B0604020202020204" pitchFamily="34" charset="0"/>
              <a:ea typeface="Calibri" panose="020F0502020204030204" pitchFamily="34" charset="0"/>
              <a:cs typeface="Times New Roman" panose="02020603050405020304" pitchFamily="18" charset="0"/>
            </a:endParaRPr>
          </a:p>
          <a:p>
            <a:pPr marR="0" lvl="0">
              <a:spcBef>
                <a:spcPts val="1200"/>
              </a:spcBef>
              <a:spcAft>
                <a:spcPts val="800"/>
              </a:spcAft>
            </a:pPr>
            <a:r>
              <a:rPr lang="en-US" sz="2400" b="1" kern="100" dirty="0">
                <a:effectLst/>
                <a:latin typeface="+mj-lt"/>
                <a:ea typeface="Calibri" panose="020F0502020204030204" pitchFamily="34" charset="0"/>
                <a:cs typeface="Times New Roman" panose="02020603050405020304" pitchFamily="18" charset="0"/>
              </a:rPr>
              <a:t>If the knowledge of past successes, barriers and challenges, installation and or maintenance programs are not talked about now, mechanical insulation will continue to</a:t>
            </a:r>
            <a:r>
              <a:rPr lang="en-US" sz="2400" b="1" kern="100" dirty="0">
                <a:latin typeface="+mj-lt"/>
                <a:ea typeface="Calibri" panose="020F0502020204030204" pitchFamily="34" charset="0"/>
                <a:cs typeface="Times New Roman" panose="02020603050405020304" pitchFamily="18" charset="0"/>
              </a:rPr>
              <a:t> be sidelined, taken for granted, and the future will not change.</a:t>
            </a:r>
          </a:p>
        </p:txBody>
      </p:sp>
    </p:spTree>
    <p:extLst>
      <p:ext uri="{BB962C8B-B14F-4D97-AF65-F5344CB8AC3E}">
        <p14:creationId xmlns:p14="http://schemas.microsoft.com/office/powerpoint/2010/main" val="1090134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38</a:t>
            </a:fld>
            <a:endParaRPr lang="en-US" b="1" dirty="0">
              <a:solidFill>
                <a:schemeClr val="bg2">
                  <a:lumMod val="75000"/>
                </a:schemeClr>
              </a:solidFill>
            </a:endParaRPr>
          </a:p>
        </p:txBody>
      </p:sp>
      <p:sp>
        <p:nvSpPr>
          <p:cNvPr id="8" name="Title 5">
            <a:extLst>
              <a:ext uri="{FF2B5EF4-FFF2-40B4-BE49-F238E27FC236}">
                <a16:creationId xmlns:a16="http://schemas.microsoft.com/office/drawing/2014/main" id="{9E785EA6-A544-315C-A919-09E69099B93E}"/>
              </a:ext>
            </a:extLst>
          </p:cNvPr>
          <p:cNvSpPr txBox="1">
            <a:spLocks/>
          </p:cNvSpPr>
          <p:nvPr/>
        </p:nvSpPr>
        <p:spPr>
          <a:xfrm>
            <a:off x="609600" y="9144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dirty="0">
                <a:solidFill>
                  <a:schemeClr val="accent2">
                    <a:lumMod val="75000"/>
                  </a:schemeClr>
                </a:solidFill>
              </a:rPr>
              <a:t>Summary</a:t>
            </a:r>
          </a:p>
        </p:txBody>
      </p:sp>
      <p:sp>
        <p:nvSpPr>
          <p:cNvPr id="3" name="TextBox 2">
            <a:extLst>
              <a:ext uri="{FF2B5EF4-FFF2-40B4-BE49-F238E27FC236}">
                <a16:creationId xmlns:a16="http://schemas.microsoft.com/office/drawing/2014/main" id="{EA891CD8-91E3-8646-813F-3BD33FC0388E}"/>
              </a:ext>
            </a:extLst>
          </p:cNvPr>
          <p:cNvSpPr txBox="1"/>
          <p:nvPr/>
        </p:nvSpPr>
        <p:spPr>
          <a:xfrm>
            <a:off x="613410" y="1657898"/>
            <a:ext cx="10896600" cy="1563633"/>
          </a:xfrm>
          <a:prstGeom prst="rect">
            <a:avLst/>
          </a:prstGeom>
          <a:noFill/>
        </p:spPr>
        <p:txBody>
          <a:bodyPr wrap="square">
            <a:spAutoFit/>
          </a:bodyPr>
          <a:lstStyle/>
          <a:p>
            <a:pPr marR="0" lvl="0">
              <a:lnSpc>
                <a:spcPct val="107000"/>
              </a:lnSpc>
              <a:spcBef>
                <a:spcPts val="0"/>
              </a:spcBef>
              <a:spcAft>
                <a:spcPts val="800"/>
              </a:spcAft>
            </a:pPr>
            <a:endParaRPr lang="en-US" kern="100"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b="1" kern="100" dirty="0">
              <a:ea typeface="Calibri" panose="020F0502020204030204" pitchFamily="34" charset="0"/>
              <a:cs typeface="Times New Roman" panose="02020603050405020304" pitchFamily="18" charset="0"/>
            </a:endParaRPr>
          </a:p>
          <a:p>
            <a:pPr>
              <a:lnSpc>
                <a:spcPct val="107000"/>
              </a:lnSpc>
              <a:spcAft>
                <a:spcPts val="800"/>
              </a:spcAft>
            </a:pPr>
            <a:endParaRPr lang="en-US" sz="1800" b="1" kern="1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04C9FD7-C29C-6BC4-0AEA-245A57772B6E}"/>
              </a:ext>
            </a:extLst>
          </p:cNvPr>
          <p:cNvSpPr txBox="1"/>
          <p:nvPr/>
        </p:nvSpPr>
        <p:spPr>
          <a:xfrm>
            <a:off x="611505" y="2133600"/>
            <a:ext cx="10968990" cy="3301225"/>
          </a:xfrm>
          <a:prstGeom prst="rect">
            <a:avLst/>
          </a:prstGeom>
          <a:noFill/>
        </p:spPr>
        <p:txBody>
          <a:bodyPr wrap="square">
            <a:spAutoFit/>
          </a:bodyPr>
          <a:lstStyle/>
          <a:p>
            <a:pPr marL="0" marR="0">
              <a:lnSpc>
                <a:spcPct val="107000"/>
              </a:lnSpc>
              <a:spcBef>
                <a:spcPts val="0"/>
              </a:spcBef>
              <a:spcAft>
                <a:spcPts val="800"/>
              </a:spcAft>
            </a:pPr>
            <a:r>
              <a:rPr lang="en-US" sz="2400" b="1" kern="0" dirty="0">
                <a:effectLst/>
                <a:latin typeface="+mj-lt"/>
                <a:ea typeface="Times New Roman" panose="02020603050405020304" pitchFamily="18" charset="0"/>
                <a:cs typeface="Times New Roman" panose="02020603050405020304" pitchFamily="18" charset="0"/>
              </a:rPr>
              <a:t>Mechanical insulation will help businesses, states, and providences obtain their regulatory or voluntary carbon reduction goals now, tomorrow, and for years to come ONLY if it is recognized as a primary contributing technology and a solution.</a:t>
            </a:r>
            <a:endParaRPr lang="en-US" sz="2400" b="1" kern="100" dirty="0">
              <a:effectLst/>
              <a:latin typeface="+mj-lt"/>
              <a:ea typeface="Calibri" panose="020F0502020204030204" pitchFamily="34" charset="0"/>
              <a:cs typeface="Times New Roman" panose="02020603050405020304" pitchFamily="18" charset="0"/>
            </a:endParaRPr>
          </a:p>
          <a:p>
            <a:pPr marL="0" marR="0"/>
            <a:endParaRPr lang="en-US" sz="2400" b="1" dirty="0">
              <a:solidFill>
                <a:schemeClr val="accent1">
                  <a:lumMod val="50000"/>
                </a:schemeClr>
              </a:solidFill>
              <a:effectLst/>
              <a:latin typeface="+mj-lt"/>
              <a:ea typeface="Times New Roman" panose="02020603050405020304" pitchFamily="18" charset="0"/>
            </a:endParaRPr>
          </a:p>
          <a:p>
            <a:pPr marL="0" marR="0">
              <a:lnSpc>
                <a:spcPct val="107000"/>
              </a:lnSpc>
              <a:spcBef>
                <a:spcPts val="0"/>
              </a:spcBef>
              <a:spcAft>
                <a:spcPts val="800"/>
              </a:spcAft>
            </a:pPr>
            <a:r>
              <a:rPr lang="en-US" sz="2400" b="1" kern="100" dirty="0">
                <a:solidFill>
                  <a:schemeClr val="accent1">
                    <a:lumMod val="50000"/>
                  </a:schemeClr>
                </a:solidFill>
                <a:effectLst/>
                <a:latin typeface="+mj-lt"/>
                <a:ea typeface="Calibri" panose="020F0502020204030204" pitchFamily="34" charset="0"/>
                <a:cs typeface="Times New Roman" panose="02020603050405020304" pitchFamily="18" charset="0"/>
              </a:rPr>
              <a:t>The challenge for the business, finance, and policymakers is identifying how best to use the time and resources available now to make the changes needed to advance their progress towards goals. </a:t>
            </a:r>
          </a:p>
        </p:txBody>
      </p:sp>
    </p:spTree>
    <p:extLst>
      <p:ext uri="{BB962C8B-B14F-4D97-AF65-F5344CB8AC3E}">
        <p14:creationId xmlns:p14="http://schemas.microsoft.com/office/powerpoint/2010/main" val="1478270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1EA098-97A9-4083-8A58-1DA132C0E496}"/>
              </a:ext>
            </a:extLst>
          </p:cNvPr>
          <p:cNvSpPr>
            <a:spLocks noGrp="1"/>
          </p:cNvSpPr>
          <p:nvPr>
            <p:ph type="sldNum" sz="quarter" idx="4"/>
          </p:nvPr>
        </p:nvSpPr>
        <p:spPr/>
        <p:txBody>
          <a:bodyPr/>
          <a:lstStyle/>
          <a:p>
            <a:pPr algn="r"/>
            <a:r>
              <a:rPr lang="en-US" dirty="0"/>
              <a:t>www.insulation.org   </a:t>
            </a:r>
            <a:r>
              <a:rPr lang="en-US" sz="1400" dirty="0">
                <a:solidFill>
                  <a:schemeClr val="bg2">
                    <a:lumMod val="50000"/>
                  </a:schemeClr>
                </a:solidFill>
              </a:rPr>
              <a:t> </a:t>
            </a:r>
            <a:fld id="{4A2FF0F2-7574-491D-800A-719BAC00B15E}" type="slidenum">
              <a:rPr lang="en-US" sz="1400" b="1" smtClean="0">
                <a:solidFill>
                  <a:schemeClr val="bg2">
                    <a:lumMod val="75000"/>
                  </a:schemeClr>
                </a:solidFill>
              </a:rPr>
              <a:pPr algn="r"/>
              <a:t>39</a:t>
            </a:fld>
            <a:endParaRPr lang="en-US" b="1" dirty="0">
              <a:solidFill>
                <a:schemeClr val="bg2">
                  <a:lumMod val="75000"/>
                </a:schemeClr>
              </a:solidFill>
            </a:endParaRPr>
          </a:p>
        </p:txBody>
      </p:sp>
      <p:sp>
        <p:nvSpPr>
          <p:cNvPr id="8" name="Title 5">
            <a:extLst>
              <a:ext uri="{FF2B5EF4-FFF2-40B4-BE49-F238E27FC236}">
                <a16:creationId xmlns:a16="http://schemas.microsoft.com/office/drawing/2014/main" id="{9E785EA6-A544-315C-A919-09E69099B93E}"/>
              </a:ext>
            </a:extLst>
          </p:cNvPr>
          <p:cNvSpPr txBox="1">
            <a:spLocks/>
          </p:cNvSpPr>
          <p:nvPr/>
        </p:nvSpPr>
        <p:spPr>
          <a:xfrm>
            <a:off x="609600" y="914400"/>
            <a:ext cx="11106150" cy="722313"/>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kern="1200" cap="none" spc="100" baseline="0">
                <a:solidFill>
                  <a:schemeClr val="tx1">
                    <a:lumMod val="95000"/>
                    <a:lumOff val="5000"/>
                  </a:schemeClr>
                </a:solidFill>
                <a:latin typeface="+mn-lt"/>
                <a:ea typeface="+mj-ea"/>
                <a:cs typeface="+mj-cs"/>
              </a:defRPr>
            </a:lvl1p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Study on Insulation’s Positive Impact on Energy Efficiency and Emission Reductions</a:t>
            </a:r>
            <a:endParaRPr lang="en-US" sz="1800" kern="100" dirty="0">
              <a:latin typeface="+mj-lt"/>
              <a:ea typeface="Calibri" panose="020F0502020204030204" pitchFamily="34" charset="0"/>
              <a:cs typeface="Times New Roman" panose="02020603050405020304" pitchFamily="18" charset="0"/>
            </a:endParaRPr>
          </a:p>
          <a:p>
            <a:endParaRPr lang="en-US" sz="1800" kern="100" dirty="0">
              <a:latin typeface="+mj-lt"/>
              <a:ea typeface="Calibri" panose="020F0502020204030204" pitchFamily="34" charset="0"/>
              <a:cs typeface="Times New Roman" panose="02020603050405020304" pitchFamily="18" charset="0"/>
            </a:endParaRPr>
          </a:p>
          <a:p>
            <a:r>
              <a:rPr lang="en-US" sz="3100" dirty="0">
                <a:solidFill>
                  <a:schemeClr val="accent2">
                    <a:lumMod val="75000"/>
                  </a:schemeClr>
                </a:solidFill>
              </a:rPr>
              <a:t>Summary</a:t>
            </a:r>
          </a:p>
        </p:txBody>
      </p:sp>
      <p:sp>
        <p:nvSpPr>
          <p:cNvPr id="3" name="TextBox 2">
            <a:extLst>
              <a:ext uri="{FF2B5EF4-FFF2-40B4-BE49-F238E27FC236}">
                <a16:creationId xmlns:a16="http://schemas.microsoft.com/office/drawing/2014/main" id="{EA891CD8-91E3-8646-813F-3BD33FC0388E}"/>
              </a:ext>
            </a:extLst>
          </p:cNvPr>
          <p:cNvSpPr txBox="1"/>
          <p:nvPr/>
        </p:nvSpPr>
        <p:spPr>
          <a:xfrm>
            <a:off x="613410" y="1657898"/>
            <a:ext cx="10896600" cy="1563633"/>
          </a:xfrm>
          <a:prstGeom prst="rect">
            <a:avLst/>
          </a:prstGeom>
          <a:noFill/>
        </p:spPr>
        <p:txBody>
          <a:bodyPr wrap="square">
            <a:spAutoFit/>
          </a:bodyPr>
          <a:lstStyle/>
          <a:p>
            <a:pPr marR="0" lvl="0">
              <a:lnSpc>
                <a:spcPct val="107000"/>
              </a:lnSpc>
              <a:spcBef>
                <a:spcPts val="0"/>
              </a:spcBef>
              <a:spcAft>
                <a:spcPts val="800"/>
              </a:spcAft>
            </a:pPr>
            <a:endParaRPr lang="en-US" kern="100"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b="1" kern="100" dirty="0">
              <a:ea typeface="Calibri" panose="020F0502020204030204" pitchFamily="34" charset="0"/>
              <a:cs typeface="Times New Roman" panose="02020603050405020304" pitchFamily="18" charset="0"/>
            </a:endParaRPr>
          </a:p>
          <a:p>
            <a:pPr>
              <a:lnSpc>
                <a:spcPct val="107000"/>
              </a:lnSpc>
              <a:spcAft>
                <a:spcPts val="800"/>
              </a:spcAft>
            </a:pPr>
            <a:endParaRPr lang="en-US" sz="1800" b="1" kern="1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29820A2-BCEB-B86D-2D90-9D81957C4C8A}"/>
              </a:ext>
            </a:extLst>
          </p:cNvPr>
          <p:cNvSpPr txBox="1"/>
          <p:nvPr/>
        </p:nvSpPr>
        <p:spPr>
          <a:xfrm>
            <a:off x="609600" y="1828800"/>
            <a:ext cx="10668000" cy="4465646"/>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ea typeface="Calibri" panose="020F0502020204030204" pitchFamily="34" charset="0"/>
                <a:cs typeface="Times New Roman" panose="02020603050405020304" pitchFamily="18" charset="0"/>
              </a:rPr>
              <a:t>The study confirms the contribution from mechanical insulation industry to decarbonization efforts. It is available now and it impacts every state, county, providence, city, labor group, and all</a:t>
            </a:r>
            <a:r>
              <a:rPr lang="en-US" sz="2400" b="1" kern="100" dirty="0">
                <a:ea typeface="Calibri" panose="020F0502020204030204" pitchFamily="34" charset="0"/>
                <a:cs typeface="Times New Roman" panose="02020603050405020304" pitchFamily="18" charset="0"/>
              </a:rPr>
              <a:t> </a:t>
            </a:r>
            <a:r>
              <a:rPr lang="en-US" sz="2400" b="1" kern="100" dirty="0">
                <a:effectLst/>
                <a:ea typeface="Calibri" panose="020F0502020204030204" pitchFamily="34" charset="0"/>
                <a:cs typeface="Times New Roman" panose="02020603050405020304" pitchFamily="18" charset="0"/>
              </a:rPr>
              <a:t>directly or indirectly-related businesses for this and future generations. </a:t>
            </a:r>
            <a:endParaRPr lang="en-US" sz="2400" b="1" kern="100" dirty="0">
              <a:ea typeface="Calibri" panose="020F0502020204030204" pitchFamily="34" charset="0"/>
              <a:cs typeface="Times New Roman" panose="02020603050405020304" pitchFamily="18" charset="0"/>
            </a:endParaRPr>
          </a:p>
          <a:p>
            <a:pPr marL="0" marR="0" algn="ctr">
              <a:spcBef>
                <a:spcPts val="1800"/>
              </a:spcBef>
              <a:spcAft>
                <a:spcPts val="1800"/>
              </a:spcAft>
            </a:pPr>
            <a:r>
              <a:rPr lang="en-US" sz="2400" b="1" kern="100" dirty="0">
                <a:effectLst/>
                <a:ea typeface="Calibri" panose="020F0502020204030204" pitchFamily="34" charset="0"/>
                <a:cs typeface="Times New Roman" panose="02020603050405020304" pitchFamily="18" charset="0"/>
              </a:rPr>
              <a:t>If only we convince others to think about </a:t>
            </a:r>
            <a:br>
              <a:rPr lang="en-US" sz="2400" b="1" kern="100" dirty="0">
                <a:effectLst/>
                <a:ea typeface="Calibri" panose="020F0502020204030204" pitchFamily="34" charset="0"/>
                <a:cs typeface="Times New Roman" panose="02020603050405020304" pitchFamily="18" charset="0"/>
              </a:rPr>
            </a:br>
            <a:r>
              <a:rPr lang="en-US" sz="2400" b="1" kern="100" dirty="0">
                <a:effectLst/>
                <a:ea typeface="Calibri" panose="020F0502020204030204" pitchFamily="34" charset="0"/>
                <a:cs typeface="Times New Roman" panose="02020603050405020304" pitchFamily="18" charset="0"/>
              </a:rPr>
              <a:t>mechanical insulation systems as a solution.</a:t>
            </a:r>
          </a:p>
          <a:p>
            <a:pPr marL="0" marR="0">
              <a:lnSpc>
                <a:spcPct val="107000"/>
              </a:lnSpc>
              <a:spcBef>
                <a:spcPts val="600"/>
              </a:spcBef>
              <a:spcAft>
                <a:spcPts val="800"/>
              </a:spcAft>
            </a:pPr>
            <a:r>
              <a:rPr lang="en-US" sz="2400" b="1" kern="100" dirty="0">
                <a:effectLst/>
                <a:ea typeface="Calibri" panose="020F0502020204030204" pitchFamily="34" charset="0"/>
                <a:cs typeface="Times New Roman" panose="02020603050405020304" pitchFamily="18" charset="0"/>
              </a:rPr>
              <a:t>This is potentially the industry’s greatest challenge. Hopefully, this study and report can be the nucleus of change. </a:t>
            </a:r>
            <a:endParaRPr lang="en-US" sz="2400" b="1" kern="100" dirty="0">
              <a:ea typeface="Calibri" panose="020F0502020204030204" pitchFamily="34" charset="0"/>
              <a:cs typeface="Times New Roman" panose="02020603050405020304" pitchFamily="18" charset="0"/>
            </a:endParaRPr>
          </a:p>
          <a:p>
            <a:pPr marL="0" marR="0" algn="ctr">
              <a:lnSpc>
                <a:spcPct val="107000"/>
              </a:lnSpc>
              <a:spcBef>
                <a:spcPts val="1200"/>
              </a:spcBef>
              <a:spcAft>
                <a:spcPts val="800"/>
              </a:spcAft>
            </a:pPr>
            <a:r>
              <a:rPr lang="en-US" sz="2400" b="1" kern="100" dirty="0">
                <a:effectLst/>
                <a:ea typeface="Calibri" panose="020F0502020204030204" pitchFamily="34" charset="0"/>
                <a:cs typeface="Times New Roman" panose="02020603050405020304" pitchFamily="18" charset="0"/>
              </a:rPr>
              <a:t>We need your </a:t>
            </a:r>
            <a:r>
              <a:rPr lang="en-US" sz="2400" b="1" kern="100" dirty="0">
                <a:ea typeface="Calibri" panose="020F0502020204030204" pitchFamily="34" charset="0"/>
                <a:cs typeface="Times New Roman" panose="02020603050405020304" pitchFamily="18" charset="0"/>
              </a:rPr>
              <a:t>help—today, tomorrow, and the next day… and next day!!!</a:t>
            </a:r>
            <a:endParaRPr lang="en-US" sz="24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765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83DC48-4233-477B-B0F5-B6D4BC314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08" y="222819"/>
            <a:ext cx="3145536" cy="807720"/>
          </a:xfrm>
          <a:prstGeom prst="rect">
            <a:avLst/>
          </a:prstGeom>
        </p:spPr>
      </p:pic>
      <p:graphicFrame>
        <p:nvGraphicFramePr>
          <p:cNvPr id="6" name="Chart 5">
            <a:extLst>
              <a:ext uri="{FF2B5EF4-FFF2-40B4-BE49-F238E27FC236}">
                <a16:creationId xmlns:a16="http://schemas.microsoft.com/office/drawing/2014/main" id="{27614AE2-EE4A-4F7A-B39E-3CC2330ABF05}"/>
              </a:ext>
            </a:extLst>
          </p:cNvPr>
          <p:cNvGraphicFramePr/>
          <p:nvPr/>
        </p:nvGraphicFramePr>
        <p:xfrm>
          <a:off x="1286767" y="1127467"/>
          <a:ext cx="10636469" cy="52101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A6D4A6A-A935-4652-81F6-03282A850B3C}"/>
              </a:ext>
            </a:extLst>
          </p:cNvPr>
          <p:cNvSpPr txBox="1"/>
          <p:nvPr/>
        </p:nvSpPr>
        <p:spPr>
          <a:xfrm>
            <a:off x="9930558" y="1817559"/>
            <a:ext cx="1184940" cy="369332"/>
          </a:xfrm>
          <a:prstGeom prst="rect">
            <a:avLst/>
          </a:prstGeom>
          <a:noFill/>
        </p:spPr>
        <p:txBody>
          <a:bodyPr wrap="none" rtlCol="0">
            <a:spAutoFit/>
          </a:bodyPr>
          <a:lstStyle/>
          <a:p>
            <a:r>
              <a:rPr lang="en-US" b="1" dirty="0">
                <a:solidFill>
                  <a:srgbClr val="00B050"/>
                </a:solidFill>
              </a:rPr>
              <a:t>Trend line </a:t>
            </a:r>
          </a:p>
        </p:txBody>
      </p:sp>
      <p:sp>
        <p:nvSpPr>
          <p:cNvPr id="8" name="Text Box 307">
            <a:extLst>
              <a:ext uri="{FF2B5EF4-FFF2-40B4-BE49-F238E27FC236}">
                <a16:creationId xmlns:a16="http://schemas.microsoft.com/office/drawing/2014/main" id="{CEEDAAAE-2BAA-4316-BF87-7F110D3D9D33}"/>
              </a:ext>
            </a:extLst>
          </p:cNvPr>
          <p:cNvSpPr txBox="1">
            <a:spLocks noChangeArrowheads="1"/>
          </p:cNvSpPr>
          <p:nvPr/>
        </p:nvSpPr>
        <p:spPr bwMode="auto">
          <a:xfrm>
            <a:off x="636945" y="5499596"/>
            <a:ext cx="839367" cy="44158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100" b="1" dirty="0">
                <a:effectLst/>
                <a:latin typeface="Calibri"/>
                <a:ea typeface="Calibri"/>
                <a:cs typeface="Times New Roman"/>
              </a:rPr>
              <a:t>Dollars In Billons </a:t>
            </a:r>
            <a:endParaRPr lang="en-US" sz="1100" dirty="0">
              <a:effectLst/>
              <a:latin typeface="Calibri"/>
              <a:ea typeface="Calibri"/>
              <a:cs typeface="Times New Roman"/>
            </a:endParaRPr>
          </a:p>
        </p:txBody>
      </p:sp>
      <p:sp>
        <p:nvSpPr>
          <p:cNvPr id="10" name="TextBox 9">
            <a:extLst>
              <a:ext uri="{FF2B5EF4-FFF2-40B4-BE49-F238E27FC236}">
                <a16:creationId xmlns:a16="http://schemas.microsoft.com/office/drawing/2014/main" id="{A74D68E4-98F3-4548-A135-2D28C59E5062}"/>
              </a:ext>
            </a:extLst>
          </p:cNvPr>
          <p:cNvSpPr txBox="1"/>
          <p:nvPr/>
        </p:nvSpPr>
        <p:spPr>
          <a:xfrm>
            <a:off x="3573328" y="478027"/>
            <a:ext cx="8385981" cy="400110"/>
          </a:xfrm>
          <a:prstGeom prst="rect">
            <a:avLst/>
          </a:prstGeom>
          <a:noFill/>
        </p:spPr>
        <p:txBody>
          <a:bodyPr wrap="square" rtlCol="0">
            <a:spAutoFit/>
          </a:bodyPr>
          <a:lstStyle/>
          <a:p>
            <a:r>
              <a:rPr lang="en-US" sz="2000" b="1" dirty="0">
                <a:solidFill>
                  <a:schemeClr val="accent1"/>
                </a:solidFill>
                <a:latin typeface="Arial Nova" panose="020B0504020202020204" pitchFamily="34" charset="0"/>
              </a:rPr>
              <a:t>2021 </a:t>
            </a:r>
            <a:r>
              <a:rPr lang="en-US" sz="2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2000" b="1" dirty="0">
                <a:solidFill>
                  <a:schemeClr val="accent1"/>
                </a:solidFill>
                <a:latin typeface="Arial Nova" panose="020B0504020202020204" pitchFamily="34" charset="0"/>
              </a:rPr>
              <a:t>2022 Mechanical Insulation Industry Survey Results</a:t>
            </a:r>
          </a:p>
        </p:txBody>
      </p:sp>
      <p:sp>
        <p:nvSpPr>
          <p:cNvPr id="11" name="Text Box 3">
            <a:extLst>
              <a:ext uri="{FF2B5EF4-FFF2-40B4-BE49-F238E27FC236}">
                <a16:creationId xmlns:a16="http://schemas.microsoft.com/office/drawing/2014/main" id="{ABBC668E-9CD1-4E44-B506-3CE0BECD0E12}"/>
              </a:ext>
            </a:extLst>
          </p:cNvPr>
          <p:cNvSpPr txBox="1">
            <a:spLocks noChangeArrowheads="1"/>
          </p:cNvSpPr>
          <p:nvPr/>
        </p:nvSpPr>
        <p:spPr bwMode="auto">
          <a:xfrm>
            <a:off x="3573328" y="756224"/>
            <a:ext cx="4771697" cy="37124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400" b="1" dirty="0">
                <a:solidFill>
                  <a:schemeClr val="accent5">
                    <a:lumMod val="75000"/>
                  </a:schemeClr>
                </a:solidFill>
                <a:latin typeface="Calibri"/>
                <a:ea typeface="Calibri"/>
                <a:cs typeface="Times New Roman"/>
              </a:rPr>
              <a:t>26-Year Industry History </a:t>
            </a:r>
            <a:r>
              <a:rPr lang="en-US" sz="1400" b="1" dirty="0">
                <a:solidFill>
                  <a:schemeClr val="tx2">
                    <a:lumMod val="50000"/>
                  </a:schemeClr>
                </a:solidFill>
                <a:latin typeface="Calibri"/>
                <a:ea typeface="Calibri"/>
                <a:cs typeface="Times New Roman"/>
              </a:rPr>
              <a:t>with </a:t>
            </a:r>
            <a:r>
              <a:rPr lang="en-US" sz="1400" b="1" dirty="0">
                <a:solidFill>
                  <a:srgbClr val="00B050"/>
                </a:solidFill>
                <a:latin typeface="Calibri"/>
                <a:ea typeface="Calibri"/>
                <a:cs typeface="Times New Roman"/>
              </a:rPr>
              <a:t>Industry Forecast for 2023/2024 </a:t>
            </a:r>
            <a:endParaRPr lang="en-US" sz="1400" b="1" dirty="0">
              <a:solidFill>
                <a:srgbClr val="00B050"/>
              </a:solidFill>
              <a:effectLst/>
              <a:latin typeface="Calibri"/>
              <a:ea typeface="Calibri"/>
              <a:cs typeface="Times New Roman"/>
            </a:endParaRPr>
          </a:p>
        </p:txBody>
      </p:sp>
      <p:sp>
        <p:nvSpPr>
          <p:cNvPr id="12" name="TextBox 11">
            <a:extLst>
              <a:ext uri="{FF2B5EF4-FFF2-40B4-BE49-F238E27FC236}">
                <a16:creationId xmlns:a16="http://schemas.microsoft.com/office/drawing/2014/main" id="{2627F947-68B1-4E9D-BF33-AACABD7B0702}"/>
              </a:ext>
            </a:extLst>
          </p:cNvPr>
          <p:cNvSpPr txBox="1"/>
          <p:nvPr/>
        </p:nvSpPr>
        <p:spPr>
          <a:xfrm>
            <a:off x="390086" y="1279869"/>
            <a:ext cx="943528" cy="369332"/>
          </a:xfrm>
          <a:prstGeom prst="rect">
            <a:avLst/>
          </a:prstGeom>
          <a:noFill/>
          <a:ln>
            <a:noFill/>
          </a:ln>
        </p:spPr>
        <p:txBody>
          <a:bodyPr wrap="none" rtlCol="0">
            <a:spAutoFit/>
          </a:bodyPr>
          <a:lstStyle/>
          <a:p>
            <a:r>
              <a:rPr lang="en-US" b="1" dirty="0"/>
              <a:t>Figure 1</a:t>
            </a:r>
          </a:p>
        </p:txBody>
      </p:sp>
      <p:sp>
        <p:nvSpPr>
          <p:cNvPr id="2" name="TextBox 1">
            <a:extLst>
              <a:ext uri="{FF2B5EF4-FFF2-40B4-BE49-F238E27FC236}">
                <a16:creationId xmlns:a16="http://schemas.microsoft.com/office/drawing/2014/main" id="{19E3F8D7-C9A8-1597-EE91-7D633638CD28}"/>
              </a:ext>
            </a:extLst>
          </p:cNvPr>
          <p:cNvSpPr txBox="1"/>
          <p:nvPr/>
        </p:nvSpPr>
        <p:spPr>
          <a:xfrm>
            <a:off x="11386773" y="1781434"/>
            <a:ext cx="484428" cy="292388"/>
          </a:xfrm>
          <a:prstGeom prst="rect">
            <a:avLst/>
          </a:prstGeom>
          <a:noFill/>
        </p:spPr>
        <p:txBody>
          <a:bodyPr wrap="none" rtlCol="0">
            <a:spAutoFit/>
          </a:bodyPr>
          <a:lstStyle/>
          <a:p>
            <a:r>
              <a:rPr lang="en-US" sz="1300" b="1" dirty="0">
                <a:solidFill>
                  <a:srgbClr val="00B050"/>
                </a:solidFill>
              </a:rPr>
              <a:t>11.8</a:t>
            </a:r>
          </a:p>
        </p:txBody>
      </p:sp>
      <p:sp>
        <p:nvSpPr>
          <p:cNvPr id="3" name="TextBox 2">
            <a:extLst>
              <a:ext uri="{FF2B5EF4-FFF2-40B4-BE49-F238E27FC236}">
                <a16:creationId xmlns:a16="http://schemas.microsoft.com/office/drawing/2014/main" id="{B32C089E-5CBE-D49A-A1C2-75C6E3D2D319}"/>
              </a:ext>
            </a:extLst>
          </p:cNvPr>
          <p:cNvSpPr txBox="1"/>
          <p:nvPr/>
        </p:nvSpPr>
        <p:spPr>
          <a:xfrm>
            <a:off x="11008272" y="1925162"/>
            <a:ext cx="484428" cy="292388"/>
          </a:xfrm>
          <a:prstGeom prst="rect">
            <a:avLst/>
          </a:prstGeom>
          <a:noFill/>
        </p:spPr>
        <p:txBody>
          <a:bodyPr wrap="none" rtlCol="0">
            <a:spAutoFit/>
          </a:bodyPr>
          <a:lstStyle/>
          <a:p>
            <a:r>
              <a:rPr lang="en-US" sz="1300" b="1" dirty="0">
                <a:solidFill>
                  <a:srgbClr val="00B050"/>
                </a:solidFill>
              </a:rPr>
              <a:t>11.1</a:t>
            </a:r>
          </a:p>
        </p:txBody>
      </p:sp>
      <p:sp>
        <p:nvSpPr>
          <p:cNvPr id="4" name="TextBox 3">
            <a:extLst>
              <a:ext uri="{FF2B5EF4-FFF2-40B4-BE49-F238E27FC236}">
                <a16:creationId xmlns:a16="http://schemas.microsoft.com/office/drawing/2014/main" id="{1C6D8C86-26EA-72D2-8BA1-AC033B3DE2E2}"/>
              </a:ext>
            </a:extLst>
          </p:cNvPr>
          <p:cNvSpPr txBox="1"/>
          <p:nvPr/>
        </p:nvSpPr>
        <p:spPr>
          <a:xfrm>
            <a:off x="7334771" y="3698687"/>
            <a:ext cx="3690434" cy="461665"/>
          </a:xfrm>
          <a:prstGeom prst="rect">
            <a:avLst/>
          </a:prstGeom>
          <a:solidFill>
            <a:schemeClr val="bg1"/>
          </a:solidFill>
          <a:ln>
            <a:solidFill>
              <a:srgbClr val="002060">
                <a:alpha val="96000"/>
              </a:srgbClr>
            </a:solidFill>
          </a:ln>
        </p:spPr>
        <p:txBody>
          <a:bodyPr wrap="none" rtlCol="0">
            <a:spAutoFit/>
          </a:bodyPr>
          <a:lstStyle/>
          <a:p>
            <a:r>
              <a:rPr lang="en-US" sz="2400" b="1" dirty="0">
                <a:latin typeface="Arial Nova" panose="020B0504020202020204" pitchFamily="34" charset="0"/>
              </a:rPr>
              <a:t>7.6% 2021 &amp; 10.0% 2022</a:t>
            </a:r>
          </a:p>
        </p:txBody>
      </p:sp>
    </p:spTree>
    <p:extLst>
      <p:ext uri="{BB962C8B-B14F-4D97-AF65-F5344CB8AC3E}">
        <p14:creationId xmlns:p14="http://schemas.microsoft.com/office/powerpoint/2010/main" val="3325408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irror buildings">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7802" b="7802"/>
          <a:stretch/>
        </p:blipFill>
        <p:spPr>
          <a:xfrm>
            <a:off x="0" y="0"/>
            <a:ext cx="12192000" cy="6858000"/>
          </a:xfrm>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a:xfrm>
            <a:off x="2029786" y="463103"/>
            <a:ext cx="7971464" cy="5785297"/>
          </a:xfrm>
        </p:spPr>
        <p:txBody>
          <a:bodyPr/>
          <a:lstStyle/>
          <a:p>
            <a:endParaRPr lang="en-US" dirty="0"/>
          </a:p>
        </p:txBody>
      </p:sp>
      <p:pic>
        <p:nvPicPr>
          <p:cNvPr id="3" name="Picture 2">
            <a:extLst>
              <a:ext uri="{FF2B5EF4-FFF2-40B4-BE49-F238E27FC236}">
                <a16:creationId xmlns:a16="http://schemas.microsoft.com/office/drawing/2014/main" id="{F9C4C0C2-2B90-40DA-8C87-832A2F7EC50A}"/>
              </a:ext>
            </a:extLst>
          </p:cNvPr>
          <p:cNvPicPr>
            <a:picLocks noChangeAspect="1"/>
          </p:cNvPicPr>
          <p:nvPr/>
        </p:nvPicPr>
        <p:blipFill>
          <a:blip r:embed="rId4"/>
          <a:srcRect/>
          <a:stretch/>
        </p:blipFill>
        <p:spPr>
          <a:xfrm>
            <a:off x="4394150" y="5181600"/>
            <a:ext cx="3005053" cy="734569"/>
          </a:xfrm>
          <a:prstGeom prst="rect">
            <a:avLst/>
          </a:prstGeom>
        </p:spPr>
      </p:pic>
      <p:sp>
        <p:nvSpPr>
          <p:cNvPr id="8" name="Subtitle 7">
            <a:extLst>
              <a:ext uri="{FF2B5EF4-FFF2-40B4-BE49-F238E27FC236}">
                <a16:creationId xmlns:a16="http://schemas.microsoft.com/office/drawing/2014/main" id="{D03E0D2F-6528-370A-CD75-45863F84AF6D}"/>
              </a:ext>
            </a:extLst>
          </p:cNvPr>
          <p:cNvSpPr>
            <a:spLocks noGrp="1"/>
          </p:cNvSpPr>
          <p:nvPr>
            <p:ph type="subTitle" idx="1"/>
          </p:nvPr>
        </p:nvSpPr>
        <p:spPr>
          <a:xfrm>
            <a:off x="2895601" y="3605972"/>
            <a:ext cx="6553198" cy="813628"/>
          </a:xfrm>
        </p:spPr>
        <p:txBody>
          <a:bodyPr>
            <a:noAutofit/>
          </a:bodyPr>
          <a:lstStyle/>
          <a:p>
            <a:r>
              <a:rPr lang="en-US" sz="4400" dirty="0"/>
              <a:t>Questions? Comments?</a:t>
            </a:r>
          </a:p>
        </p:txBody>
      </p:sp>
      <p:sp>
        <p:nvSpPr>
          <p:cNvPr id="4" name="Title 3">
            <a:extLst>
              <a:ext uri="{FF2B5EF4-FFF2-40B4-BE49-F238E27FC236}">
                <a16:creationId xmlns:a16="http://schemas.microsoft.com/office/drawing/2014/main" id="{831BE5E6-5E16-2830-D7EE-6E0BFC3BF0CF}"/>
              </a:ext>
            </a:extLst>
          </p:cNvPr>
          <p:cNvSpPr>
            <a:spLocks noGrp="1"/>
          </p:cNvSpPr>
          <p:nvPr>
            <p:ph type="ctrTitle"/>
          </p:nvPr>
        </p:nvSpPr>
        <p:spPr>
          <a:xfrm>
            <a:off x="2743200" y="1091373"/>
            <a:ext cx="6705599" cy="1886329"/>
          </a:xfrm>
        </p:spPr>
        <p:txBody>
          <a:bodyPr/>
          <a:lstStyle/>
          <a:p>
            <a:r>
              <a:rPr lang="en-US" sz="2800" kern="100" dirty="0">
                <a:latin typeface="Calibri" panose="020F0502020204030204" pitchFamily="34" charset="0"/>
                <a:ea typeface="Calibri" panose="020F0502020204030204" pitchFamily="34" charset="0"/>
                <a:cs typeface="Times New Roman" panose="02020603050405020304" pitchFamily="18" charset="0"/>
              </a:rPr>
              <a:t>The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Study on </a:t>
            </a:r>
            <a:br>
              <a:rPr lang="en-US" sz="28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Insulation’s Positive Impact on Energy Efficiency </a:t>
            </a:r>
            <a:br>
              <a:rPr lang="en-US" sz="28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and Emission Reductions</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100" dirty="0">
                <a:solidFill>
                  <a:schemeClr val="bg1">
                    <a:lumMod val="85000"/>
                  </a:schemeClr>
                </a:solidFill>
                <a:effectLst/>
                <a:latin typeface="+mj-lt"/>
                <a:ea typeface="Calibri" panose="020F0502020204030204" pitchFamily="34" charset="0"/>
                <a:cs typeface="Times New Roman" panose="02020603050405020304" pitchFamily="18" charset="0"/>
              </a:rPr>
              <a:t>(United States &amp; Canada)</a:t>
            </a:r>
            <a:br>
              <a:rPr lang="en-US" sz="4400" kern="100" dirty="0">
                <a:effectLst/>
                <a:latin typeface="+mj-lt"/>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642104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irror buildings">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7802" b="7802"/>
          <a:stretch/>
        </p:blipFill>
        <p:spPr>
          <a:xfrm>
            <a:off x="0" y="0"/>
            <a:ext cx="12192000" cy="6858000"/>
          </a:xfrm>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a:xfrm>
            <a:off x="2029786" y="463103"/>
            <a:ext cx="7971464" cy="5785297"/>
          </a:xfrm>
        </p:spPr>
        <p:txBody>
          <a:bodyPr/>
          <a:lstStyle/>
          <a:p>
            <a:endParaRPr lang="en-US" dirty="0"/>
          </a:p>
        </p:txBody>
      </p:sp>
      <p:pic>
        <p:nvPicPr>
          <p:cNvPr id="3" name="Picture 2">
            <a:extLst>
              <a:ext uri="{FF2B5EF4-FFF2-40B4-BE49-F238E27FC236}">
                <a16:creationId xmlns:a16="http://schemas.microsoft.com/office/drawing/2014/main" id="{F9C4C0C2-2B90-40DA-8C87-832A2F7EC50A}"/>
              </a:ext>
            </a:extLst>
          </p:cNvPr>
          <p:cNvPicPr>
            <a:picLocks noChangeAspect="1"/>
          </p:cNvPicPr>
          <p:nvPr/>
        </p:nvPicPr>
        <p:blipFill>
          <a:blip r:embed="rId4"/>
          <a:srcRect/>
          <a:stretch/>
        </p:blipFill>
        <p:spPr>
          <a:xfrm>
            <a:off x="4394150" y="5181600"/>
            <a:ext cx="3005053" cy="734569"/>
          </a:xfrm>
          <a:prstGeom prst="rect">
            <a:avLst/>
          </a:prstGeom>
        </p:spPr>
      </p:pic>
      <p:sp>
        <p:nvSpPr>
          <p:cNvPr id="8" name="Subtitle 7">
            <a:extLst>
              <a:ext uri="{FF2B5EF4-FFF2-40B4-BE49-F238E27FC236}">
                <a16:creationId xmlns:a16="http://schemas.microsoft.com/office/drawing/2014/main" id="{D03E0D2F-6528-370A-CD75-45863F84AF6D}"/>
              </a:ext>
            </a:extLst>
          </p:cNvPr>
          <p:cNvSpPr>
            <a:spLocks noGrp="1"/>
          </p:cNvSpPr>
          <p:nvPr>
            <p:ph type="subTitle" idx="1"/>
          </p:nvPr>
        </p:nvSpPr>
        <p:spPr>
          <a:xfrm>
            <a:off x="2895602" y="3716785"/>
            <a:ext cx="6553198" cy="981437"/>
          </a:xfrm>
        </p:spPr>
        <p:txBody>
          <a:bodyPr>
            <a:noAutofit/>
          </a:bodyPr>
          <a:lstStyle/>
          <a:p>
            <a:r>
              <a:rPr lang="en-US" sz="4400" dirty="0"/>
              <a:t>Thank You !!!! </a:t>
            </a:r>
          </a:p>
        </p:txBody>
      </p:sp>
      <p:sp>
        <p:nvSpPr>
          <p:cNvPr id="7" name="Title 3">
            <a:extLst>
              <a:ext uri="{FF2B5EF4-FFF2-40B4-BE49-F238E27FC236}">
                <a16:creationId xmlns:a16="http://schemas.microsoft.com/office/drawing/2014/main" id="{8F07AD6A-988E-A86E-9693-7D5429AF54B4}"/>
              </a:ext>
            </a:extLst>
          </p:cNvPr>
          <p:cNvSpPr>
            <a:spLocks noGrp="1"/>
          </p:cNvSpPr>
          <p:nvPr>
            <p:ph type="ctrTitle"/>
          </p:nvPr>
        </p:nvSpPr>
        <p:spPr>
          <a:xfrm>
            <a:off x="2743200" y="1219200"/>
            <a:ext cx="6705600" cy="1741488"/>
          </a:xfrm>
        </p:spPr>
        <p:txBody>
          <a:bodyPr/>
          <a:lstStyle/>
          <a:p>
            <a:r>
              <a:rPr lang="en-US" sz="2800" kern="100" dirty="0">
                <a:latin typeface="Calibri" panose="020F0502020204030204" pitchFamily="34" charset="0"/>
                <a:ea typeface="Calibri" panose="020F0502020204030204" pitchFamily="34" charset="0"/>
                <a:cs typeface="Times New Roman" panose="02020603050405020304" pitchFamily="18" charset="0"/>
              </a:rPr>
              <a:t>The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Study on </a:t>
            </a:r>
            <a:br>
              <a:rPr lang="en-US" sz="28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Insulation’s Positive Impact on Energy Efficiency </a:t>
            </a:r>
            <a:br>
              <a:rPr lang="en-US" sz="28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and Emission Reductions</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100" dirty="0">
                <a:solidFill>
                  <a:schemeClr val="bg1">
                    <a:lumMod val="85000"/>
                  </a:schemeClr>
                </a:solidFill>
                <a:effectLst/>
                <a:latin typeface="+mj-lt"/>
                <a:ea typeface="Calibri" panose="020F0502020204030204" pitchFamily="34" charset="0"/>
                <a:cs typeface="Times New Roman" panose="02020603050405020304" pitchFamily="18" charset="0"/>
              </a:rPr>
              <a:t>(United States &amp; Canada)</a:t>
            </a:r>
            <a:endParaRPr lang="en-US" dirty="0"/>
          </a:p>
        </p:txBody>
      </p:sp>
    </p:spTree>
    <p:extLst>
      <p:ext uri="{BB962C8B-B14F-4D97-AF65-F5344CB8AC3E}">
        <p14:creationId xmlns:p14="http://schemas.microsoft.com/office/powerpoint/2010/main" val="128711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83DC48-4233-477B-B0F5-B6D4BC314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08" y="222819"/>
            <a:ext cx="3145536" cy="807720"/>
          </a:xfrm>
          <a:prstGeom prst="rect">
            <a:avLst/>
          </a:prstGeom>
        </p:spPr>
      </p:pic>
      <p:graphicFrame>
        <p:nvGraphicFramePr>
          <p:cNvPr id="11" name="Chart 10">
            <a:extLst>
              <a:ext uri="{FF2B5EF4-FFF2-40B4-BE49-F238E27FC236}">
                <a16:creationId xmlns:a16="http://schemas.microsoft.com/office/drawing/2014/main" id="{FEE61E6F-D9DC-47BB-80E0-9C75BB4E4E8D}"/>
              </a:ext>
            </a:extLst>
          </p:cNvPr>
          <p:cNvGraphicFramePr/>
          <p:nvPr/>
        </p:nvGraphicFramePr>
        <p:xfrm>
          <a:off x="1683141" y="1318108"/>
          <a:ext cx="10004362" cy="527187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2A452F7A-9FC9-4C25-874F-DED0C376280F}"/>
              </a:ext>
            </a:extLst>
          </p:cNvPr>
          <p:cNvSpPr txBox="1"/>
          <p:nvPr/>
        </p:nvSpPr>
        <p:spPr>
          <a:xfrm>
            <a:off x="8589203" y="1585546"/>
            <a:ext cx="1632498" cy="369332"/>
          </a:xfrm>
          <a:prstGeom prst="rect">
            <a:avLst/>
          </a:prstGeom>
          <a:noFill/>
        </p:spPr>
        <p:txBody>
          <a:bodyPr wrap="none" rtlCol="0">
            <a:spAutoFit/>
          </a:bodyPr>
          <a:lstStyle/>
          <a:p>
            <a:r>
              <a:rPr lang="en-US" b="1" dirty="0">
                <a:solidFill>
                  <a:srgbClr val="C00000"/>
                </a:solidFill>
              </a:rPr>
              <a:t>Forecast Trend</a:t>
            </a:r>
            <a:r>
              <a:rPr lang="en-US" b="1" dirty="0"/>
              <a:t> </a:t>
            </a:r>
          </a:p>
        </p:txBody>
      </p:sp>
      <p:sp>
        <p:nvSpPr>
          <p:cNvPr id="13" name="TextBox 12">
            <a:extLst>
              <a:ext uri="{FF2B5EF4-FFF2-40B4-BE49-F238E27FC236}">
                <a16:creationId xmlns:a16="http://schemas.microsoft.com/office/drawing/2014/main" id="{EBA598A3-EAB7-4D15-8B8E-2BBDD797A0B3}"/>
              </a:ext>
            </a:extLst>
          </p:cNvPr>
          <p:cNvSpPr txBox="1"/>
          <p:nvPr/>
        </p:nvSpPr>
        <p:spPr>
          <a:xfrm>
            <a:off x="5988962" y="1605292"/>
            <a:ext cx="2157322" cy="369332"/>
          </a:xfrm>
          <a:prstGeom prst="rect">
            <a:avLst/>
          </a:prstGeom>
          <a:noFill/>
        </p:spPr>
        <p:txBody>
          <a:bodyPr wrap="none" rtlCol="0">
            <a:spAutoFit/>
          </a:bodyPr>
          <a:lstStyle/>
          <a:p>
            <a:r>
              <a:rPr lang="en-US" b="1" dirty="0">
                <a:solidFill>
                  <a:srgbClr val="00B0F0"/>
                </a:solidFill>
              </a:rPr>
              <a:t>Pre-Pandemic</a:t>
            </a:r>
            <a:r>
              <a:rPr lang="en-US" b="1" dirty="0"/>
              <a:t> </a:t>
            </a:r>
            <a:r>
              <a:rPr lang="en-US" b="1" dirty="0">
                <a:solidFill>
                  <a:srgbClr val="00B0F0"/>
                </a:solidFill>
              </a:rPr>
              <a:t>Trend</a:t>
            </a:r>
            <a:r>
              <a:rPr lang="en-US" b="1" dirty="0"/>
              <a:t> </a:t>
            </a:r>
          </a:p>
        </p:txBody>
      </p:sp>
      <p:sp>
        <p:nvSpPr>
          <p:cNvPr id="15" name="Text Box 3">
            <a:extLst>
              <a:ext uri="{FF2B5EF4-FFF2-40B4-BE49-F238E27FC236}">
                <a16:creationId xmlns:a16="http://schemas.microsoft.com/office/drawing/2014/main" id="{B9E61D62-02F2-4651-9745-B2428289FB3B}"/>
              </a:ext>
            </a:extLst>
          </p:cNvPr>
          <p:cNvSpPr txBox="1">
            <a:spLocks noChangeArrowheads="1"/>
          </p:cNvSpPr>
          <p:nvPr/>
        </p:nvSpPr>
        <p:spPr bwMode="auto">
          <a:xfrm>
            <a:off x="396608" y="2874252"/>
            <a:ext cx="1044392" cy="914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200" b="1" dirty="0">
                <a:solidFill>
                  <a:srgbClr val="0070C0"/>
                </a:solidFill>
                <a:effectLst/>
                <a:latin typeface="Calibri"/>
                <a:ea typeface="Calibri"/>
                <a:cs typeface="Times New Roman"/>
              </a:rPr>
              <a:t>Forecast </a:t>
            </a:r>
            <a:r>
              <a:rPr lang="en-US" sz="1200" b="1" dirty="0">
                <a:solidFill>
                  <a:srgbClr val="0070C0"/>
                </a:solidFill>
                <a:latin typeface="Calibri"/>
                <a:ea typeface="Calibri"/>
                <a:cs typeface="Times New Roman"/>
              </a:rPr>
              <a:t>projections implemented </a:t>
            </a:r>
            <a:br>
              <a:rPr lang="en-US" sz="1200" b="1" dirty="0">
                <a:solidFill>
                  <a:srgbClr val="0070C0"/>
                </a:solidFill>
                <a:latin typeface="Calibri"/>
                <a:ea typeface="Calibri"/>
                <a:cs typeface="Times New Roman"/>
              </a:rPr>
            </a:br>
            <a:r>
              <a:rPr lang="en-US" sz="1200" b="1" dirty="0">
                <a:solidFill>
                  <a:srgbClr val="0070C0"/>
                </a:solidFill>
                <a:latin typeface="Calibri"/>
                <a:ea typeface="Calibri"/>
                <a:cs typeface="Times New Roman"/>
              </a:rPr>
              <a:t>in 2013</a:t>
            </a:r>
            <a:endParaRPr lang="en-US" sz="1200" b="1" dirty="0">
              <a:solidFill>
                <a:srgbClr val="0070C0"/>
              </a:solidFill>
              <a:effectLst/>
              <a:latin typeface="Calibri"/>
              <a:ea typeface="Calibri"/>
              <a:cs typeface="Times New Roman"/>
            </a:endParaRPr>
          </a:p>
        </p:txBody>
      </p:sp>
      <p:sp>
        <p:nvSpPr>
          <p:cNvPr id="20" name="Text Box 4">
            <a:extLst>
              <a:ext uri="{FF2B5EF4-FFF2-40B4-BE49-F238E27FC236}">
                <a16:creationId xmlns:a16="http://schemas.microsoft.com/office/drawing/2014/main" id="{A9940EED-75B3-414B-A000-AE2B592E1145}"/>
              </a:ext>
            </a:extLst>
          </p:cNvPr>
          <p:cNvSpPr txBox="1">
            <a:spLocks noChangeArrowheads="1"/>
          </p:cNvSpPr>
          <p:nvPr/>
        </p:nvSpPr>
        <p:spPr bwMode="auto">
          <a:xfrm>
            <a:off x="533403" y="2313211"/>
            <a:ext cx="794194" cy="375369"/>
          </a:xfrm>
          <a:prstGeom prst="rect">
            <a:avLst/>
          </a:prstGeom>
          <a:solidFill>
            <a:schemeClr val="accent1"/>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b="1" dirty="0">
                <a:solidFill>
                  <a:schemeClr val="bg1"/>
                </a:solidFill>
                <a:effectLst/>
                <a:latin typeface="Calibri"/>
                <a:ea typeface="Calibri"/>
                <a:cs typeface="Times New Roman"/>
              </a:rPr>
              <a:t>Forecast</a:t>
            </a:r>
            <a:endParaRPr lang="en-US" sz="1100" dirty="0">
              <a:solidFill>
                <a:schemeClr val="bg1"/>
              </a:solidFill>
              <a:effectLst/>
              <a:latin typeface="Calibri"/>
              <a:ea typeface="Calibri"/>
              <a:cs typeface="Times New Roman"/>
            </a:endParaRPr>
          </a:p>
        </p:txBody>
      </p:sp>
      <p:sp>
        <p:nvSpPr>
          <p:cNvPr id="21" name="Text Box 4">
            <a:extLst>
              <a:ext uri="{FF2B5EF4-FFF2-40B4-BE49-F238E27FC236}">
                <a16:creationId xmlns:a16="http://schemas.microsoft.com/office/drawing/2014/main" id="{C507B312-0E7B-43A2-9DDA-57EBC0870A05}"/>
              </a:ext>
            </a:extLst>
          </p:cNvPr>
          <p:cNvSpPr txBox="1">
            <a:spLocks noChangeArrowheads="1"/>
          </p:cNvSpPr>
          <p:nvPr/>
        </p:nvSpPr>
        <p:spPr bwMode="auto">
          <a:xfrm>
            <a:off x="533403" y="1775798"/>
            <a:ext cx="794194" cy="313250"/>
          </a:xfrm>
          <a:prstGeom prst="rect">
            <a:avLst/>
          </a:prstGeom>
          <a:solidFill>
            <a:schemeClr val="accent6">
              <a:lumMod val="75000"/>
            </a:schemeClr>
          </a:solidFill>
          <a:ln w="9525">
            <a:solidFill>
              <a:schemeClr val="accent6">
                <a:lumMod val="75000"/>
              </a:scheme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b="1" dirty="0">
                <a:solidFill>
                  <a:schemeClr val="bg1"/>
                </a:solidFill>
                <a:latin typeface="Calibri"/>
                <a:ea typeface="Calibri"/>
                <a:cs typeface="Times New Roman"/>
              </a:rPr>
              <a:t>Actual</a:t>
            </a:r>
            <a:endParaRPr lang="en-US" sz="1100" dirty="0">
              <a:solidFill>
                <a:schemeClr val="bg1"/>
              </a:solidFill>
              <a:effectLst/>
              <a:latin typeface="Calibri"/>
              <a:ea typeface="Calibri"/>
              <a:cs typeface="Times New Roman"/>
            </a:endParaRPr>
          </a:p>
        </p:txBody>
      </p:sp>
      <p:sp>
        <p:nvSpPr>
          <p:cNvPr id="23" name="TextBox 22">
            <a:extLst>
              <a:ext uri="{FF2B5EF4-FFF2-40B4-BE49-F238E27FC236}">
                <a16:creationId xmlns:a16="http://schemas.microsoft.com/office/drawing/2014/main" id="{C78C2A5D-1D83-4C3E-9A4F-EE5E1848C320}"/>
              </a:ext>
            </a:extLst>
          </p:cNvPr>
          <p:cNvSpPr txBox="1"/>
          <p:nvPr/>
        </p:nvSpPr>
        <p:spPr>
          <a:xfrm>
            <a:off x="458736" y="1296815"/>
            <a:ext cx="943528" cy="369332"/>
          </a:xfrm>
          <a:prstGeom prst="rect">
            <a:avLst/>
          </a:prstGeom>
          <a:noFill/>
          <a:ln>
            <a:noFill/>
          </a:ln>
        </p:spPr>
        <p:txBody>
          <a:bodyPr wrap="none" rtlCol="0">
            <a:spAutoFit/>
          </a:bodyPr>
          <a:lstStyle/>
          <a:p>
            <a:r>
              <a:rPr lang="en-US" b="1" dirty="0"/>
              <a:t>Figure 2</a:t>
            </a:r>
          </a:p>
        </p:txBody>
      </p:sp>
      <p:sp>
        <p:nvSpPr>
          <p:cNvPr id="3" name="TextBox 2">
            <a:extLst>
              <a:ext uri="{FF2B5EF4-FFF2-40B4-BE49-F238E27FC236}">
                <a16:creationId xmlns:a16="http://schemas.microsoft.com/office/drawing/2014/main" id="{EE8E8A6A-921D-4A0E-B626-B2955914B176}"/>
              </a:ext>
            </a:extLst>
          </p:cNvPr>
          <p:cNvSpPr txBox="1"/>
          <p:nvPr/>
        </p:nvSpPr>
        <p:spPr>
          <a:xfrm>
            <a:off x="9682182" y="4563720"/>
            <a:ext cx="1470497" cy="1138773"/>
          </a:xfrm>
          <a:prstGeom prst="rect">
            <a:avLst/>
          </a:prstGeom>
          <a:noFill/>
        </p:spPr>
        <p:txBody>
          <a:bodyPr wrap="square" rtlCol="0">
            <a:spAutoFit/>
          </a:bodyPr>
          <a:lstStyle/>
          <a:p>
            <a:pPr algn="ctr"/>
            <a:r>
              <a:rPr lang="en-US" sz="1700" b="1" dirty="0">
                <a:solidFill>
                  <a:schemeClr val="accent5">
                    <a:lumMod val="75000"/>
                  </a:schemeClr>
                </a:solidFill>
              </a:rPr>
              <a:t>2020</a:t>
            </a:r>
            <a:r>
              <a:rPr lang="en-US" sz="1700" b="1" dirty="0"/>
              <a:t> </a:t>
            </a:r>
            <a:r>
              <a:rPr lang="en-US" sz="1700" b="1" dirty="0">
                <a:solidFill>
                  <a:schemeClr val="accent5">
                    <a:lumMod val="75000"/>
                  </a:schemeClr>
                </a:solidFill>
              </a:rPr>
              <a:t>Pandemic </a:t>
            </a:r>
          </a:p>
          <a:p>
            <a:pPr algn="ctr"/>
            <a:r>
              <a:rPr lang="en-US" sz="1700" b="1" dirty="0">
                <a:solidFill>
                  <a:schemeClr val="accent5">
                    <a:lumMod val="75000"/>
                  </a:schemeClr>
                </a:solidFill>
              </a:rPr>
              <a:t>Impact: </a:t>
            </a:r>
            <a:br>
              <a:rPr lang="en-US" sz="1700" b="1" dirty="0">
                <a:solidFill>
                  <a:schemeClr val="accent5">
                    <a:lumMod val="75000"/>
                  </a:schemeClr>
                </a:solidFill>
              </a:rPr>
            </a:br>
            <a:r>
              <a:rPr lang="en-US" sz="1700" b="1" dirty="0">
                <a:solidFill>
                  <a:schemeClr val="accent5">
                    <a:lumMod val="75000"/>
                  </a:schemeClr>
                </a:solidFill>
              </a:rPr>
              <a:t>21.2% Decline</a:t>
            </a:r>
          </a:p>
        </p:txBody>
      </p:sp>
      <p:cxnSp>
        <p:nvCxnSpPr>
          <p:cNvPr id="24" name="Straight Arrow Connector 23">
            <a:extLst>
              <a:ext uri="{FF2B5EF4-FFF2-40B4-BE49-F238E27FC236}">
                <a16:creationId xmlns:a16="http://schemas.microsoft.com/office/drawing/2014/main" id="{E12AE83D-2844-4B02-ADD8-047CB5268F79}"/>
              </a:ext>
            </a:extLst>
          </p:cNvPr>
          <p:cNvCxnSpPr>
            <a:cxnSpLocks/>
          </p:cNvCxnSpPr>
          <p:nvPr/>
        </p:nvCxnSpPr>
        <p:spPr>
          <a:xfrm flipH="1" flipV="1">
            <a:off x="7772400" y="3276600"/>
            <a:ext cx="2322325" cy="1549452"/>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BDAA0409-DABB-7C12-EC2B-03204530B543}"/>
              </a:ext>
            </a:extLst>
          </p:cNvPr>
          <p:cNvCxnSpPr>
            <a:cxnSpLocks/>
          </p:cNvCxnSpPr>
          <p:nvPr/>
        </p:nvCxnSpPr>
        <p:spPr>
          <a:xfrm flipH="1" flipV="1">
            <a:off x="7958261" y="2875495"/>
            <a:ext cx="1789150" cy="1048442"/>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43FAB30-F39F-138C-37CD-24828598895B}"/>
              </a:ext>
            </a:extLst>
          </p:cNvPr>
          <p:cNvSpPr txBox="1"/>
          <p:nvPr/>
        </p:nvSpPr>
        <p:spPr>
          <a:xfrm>
            <a:off x="9676545" y="3788652"/>
            <a:ext cx="1632498" cy="369332"/>
          </a:xfrm>
          <a:prstGeom prst="rect">
            <a:avLst/>
          </a:prstGeom>
          <a:noFill/>
        </p:spPr>
        <p:txBody>
          <a:bodyPr wrap="square" rtlCol="0">
            <a:spAutoFit/>
          </a:bodyPr>
          <a:lstStyle/>
          <a:p>
            <a:pPr algn="ctr"/>
            <a:r>
              <a:rPr lang="en-US" b="1" dirty="0">
                <a:solidFill>
                  <a:schemeClr val="accent6">
                    <a:lumMod val="50000"/>
                  </a:schemeClr>
                </a:solidFill>
              </a:rPr>
              <a:t>Current</a:t>
            </a:r>
            <a:r>
              <a:rPr lang="en-US" b="1" dirty="0">
                <a:solidFill>
                  <a:schemeClr val="accent6">
                    <a:lumMod val="75000"/>
                  </a:schemeClr>
                </a:solidFill>
              </a:rPr>
              <a:t> Trend</a:t>
            </a:r>
          </a:p>
        </p:txBody>
      </p:sp>
      <p:cxnSp>
        <p:nvCxnSpPr>
          <p:cNvPr id="7" name="Straight Connector 6">
            <a:extLst>
              <a:ext uri="{FF2B5EF4-FFF2-40B4-BE49-F238E27FC236}">
                <a16:creationId xmlns:a16="http://schemas.microsoft.com/office/drawing/2014/main" id="{2EC3C260-8231-F20E-EC40-B4D3706E3D9F}"/>
              </a:ext>
            </a:extLst>
          </p:cNvPr>
          <p:cNvCxnSpPr>
            <a:cxnSpLocks/>
          </p:cNvCxnSpPr>
          <p:nvPr/>
        </p:nvCxnSpPr>
        <p:spPr>
          <a:xfrm flipV="1">
            <a:off x="2868246" y="2743200"/>
            <a:ext cx="6054690" cy="607989"/>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741665D-4795-52F3-37E9-31AD5FBC5153}"/>
              </a:ext>
            </a:extLst>
          </p:cNvPr>
          <p:cNvSpPr txBox="1"/>
          <p:nvPr/>
        </p:nvSpPr>
        <p:spPr>
          <a:xfrm>
            <a:off x="3585301" y="253922"/>
            <a:ext cx="6271917" cy="830997"/>
          </a:xfrm>
          <a:prstGeom prst="rect">
            <a:avLst/>
          </a:prstGeom>
          <a:noFill/>
        </p:spPr>
        <p:txBody>
          <a:bodyPr wrap="square" rtlCol="0">
            <a:spAutoFit/>
          </a:bodyPr>
          <a:lstStyle/>
          <a:p>
            <a:pPr algn="ctr"/>
            <a:r>
              <a:rPr lang="en-US" sz="2400" b="1" dirty="0">
                <a:solidFill>
                  <a:schemeClr val="accent1"/>
                </a:solidFill>
                <a:latin typeface="Arial Nova" panose="020B0504020202020204" pitchFamily="34" charset="0"/>
              </a:rPr>
              <a:t>2021 </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chemeClr val="accent1"/>
                </a:solidFill>
                <a:latin typeface="Arial Nova" panose="020B0504020202020204" pitchFamily="34" charset="0"/>
              </a:rPr>
              <a:t>2022 Mechanical Insulation</a:t>
            </a:r>
          </a:p>
          <a:p>
            <a:pPr algn="ctr"/>
            <a:r>
              <a:rPr lang="en-US" sz="2400" b="1" dirty="0">
                <a:solidFill>
                  <a:schemeClr val="accent1"/>
                </a:solidFill>
                <a:latin typeface="Arial Nova" panose="020B0504020202020204" pitchFamily="34" charset="0"/>
              </a:rPr>
              <a:t>Industry Survey Results</a:t>
            </a:r>
          </a:p>
        </p:txBody>
      </p:sp>
      <p:sp>
        <p:nvSpPr>
          <p:cNvPr id="9" name="Text Box 307">
            <a:extLst>
              <a:ext uri="{FF2B5EF4-FFF2-40B4-BE49-F238E27FC236}">
                <a16:creationId xmlns:a16="http://schemas.microsoft.com/office/drawing/2014/main" id="{449B1640-E00D-1A39-3E65-5187A889B622}"/>
              </a:ext>
            </a:extLst>
          </p:cNvPr>
          <p:cNvSpPr txBox="1">
            <a:spLocks noChangeArrowheads="1"/>
          </p:cNvSpPr>
          <p:nvPr/>
        </p:nvSpPr>
        <p:spPr bwMode="auto">
          <a:xfrm>
            <a:off x="888947" y="5877967"/>
            <a:ext cx="794194" cy="44706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100" b="1" dirty="0">
                <a:effectLst/>
                <a:latin typeface="Calibri"/>
                <a:ea typeface="Calibri"/>
                <a:cs typeface="Times New Roman"/>
              </a:rPr>
              <a:t>Dollars In Billons </a:t>
            </a:r>
            <a:endParaRPr lang="en-US" sz="1100" dirty="0">
              <a:effectLst/>
              <a:latin typeface="Calibri"/>
              <a:ea typeface="Calibri"/>
              <a:cs typeface="Times New Roman"/>
            </a:endParaRPr>
          </a:p>
        </p:txBody>
      </p:sp>
      <p:sp>
        <p:nvSpPr>
          <p:cNvPr id="17" name="TextBox 16">
            <a:extLst>
              <a:ext uri="{FF2B5EF4-FFF2-40B4-BE49-F238E27FC236}">
                <a16:creationId xmlns:a16="http://schemas.microsoft.com/office/drawing/2014/main" id="{7448F1C2-973D-C673-D67C-65ED92FD1E6C}"/>
              </a:ext>
            </a:extLst>
          </p:cNvPr>
          <p:cNvSpPr txBox="1"/>
          <p:nvPr/>
        </p:nvSpPr>
        <p:spPr>
          <a:xfrm>
            <a:off x="221394" y="4021841"/>
            <a:ext cx="1470497" cy="923330"/>
          </a:xfrm>
          <a:prstGeom prst="rect">
            <a:avLst/>
          </a:prstGeom>
          <a:noFill/>
          <a:ln>
            <a:noFill/>
          </a:ln>
        </p:spPr>
        <p:txBody>
          <a:bodyPr wrap="square" rtlCol="0">
            <a:spAutoFit/>
          </a:bodyPr>
          <a:lstStyle/>
          <a:p>
            <a:pPr algn="ctr"/>
            <a:r>
              <a:rPr lang="en-US" b="1" dirty="0">
                <a:solidFill>
                  <a:srgbClr val="0070C0"/>
                </a:solidFill>
                <a:latin typeface="Arial Nova" panose="020B0504020202020204" pitchFamily="34" charset="0"/>
              </a:rPr>
              <a:t>5.6% 2023 &amp; </a:t>
            </a:r>
            <a:br>
              <a:rPr lang="en-US" b="1" dirty="0">
                <a:solidFill>
                  <a:srgbClr val="0070C0"/>
                </a:solidFill>
                <a:latin typeface="Arial Nova" panose="020B0504020202020204" pitchFamily="34" charset="0"/>
              </a:rPr>
            </a:br>
            <a:r>
              <a:rPr lang="en-US" b="1" dirty="0">
                <a:solidFill>
                  <a:srgbClr val="0070C0"/>
                </a:solidFill>
                <a:latin typeface="Arial Nova" panose="020B0504020202020204" pitchFamily="34" charset="0"/>
              </a:rPr>
              <a:t>6.2% 2024</a:t>
            </a:r>
          </a:p>
        </p:txBody>
      </p:sp>
      <p:sp>
        <p:nvSpPr>
          <p:cNvPr id="18" name="TextBox 17">
            <a:extLst>
              <a:ext uri="{FF2B5EF4-FFF2-40B4-BE49-F238E27FC236}">
                <a16:creationId xmlns:a16="http://schemas.microsoft.com/office/drawing/2014/main" id="{523554D9-C2B9-5892-CE42-3D421B40D95F}"/>
              </a:ext>
            </a:extLst>
          </p:cNvPr>
          <p:cNvSpPr txBox="1"/>
          <p:nvPr/>
        </p:nvSpPr>
        <p:spPr>
          <a:xfrm>
            <a:off x="9533073" y="696068"/>
            <a:ext cx="1951572" cy="830997"/>
          </a:xfrm>
          <a:prstGeom prst="rect">
            <a:avLst/>
          </a:prstGeom>
          <a:noFill/>
          <a:ln>
            <a:solidFill>
              <a:srgbClr val="002060">
                <a:alpha val="96000"/>
              </a:srgbClr>
            </a:solidFill>
          </a:ln>
        </p:spPr>
        <p:txBody>
          <a:bodyPr wrap="square" rtlCol="0">
            <a:spAutoFit/>
          </a:bodyPr>
          <a:lstStyle/>
          <a:p>
            <a:r>
              <a:rPr lang="en-US" sz="2400" b="1" dirty="0">
                <a:solidFill>
                  <a:srgbClr val="C00000"/>
                </a:solidFill>
                <a:latin typeface="Arial Nova" panose="020B0504020202020204" pitchFamily="34" charset="0"/>
              </a:rPr>
              <a:t>5.6% 2023 &amp; 6.2% 2024</a:t>
            </a:r>
          </a:p>
        </p:txBody>
      </p:sp>
    </p:spTree>
    <p:extLst>
      <p:ext uri="{BB962C8B-B14F-4D97-AF65-F5344CB8AC3E}">
        <p14:creationId xmlns:p14="http://schemas.microsoft.com/office/powerpoint/2010/main" val="245175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83DC48-4233-477B-B0F5-B6D4BC314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08" y="222819"/>
            <a:ext cx="3145536" cy="807720"/>
          </a:xfrm>
          <a:prstGeom prst="rect">
            <a:avLst/>
          </a:prstGeom>
        </p:spPr>
      </p:pic>
      <p:graphicFrame>
        <p:nvGraphicFramePr>
          <p:cNvPr id="11" name="Chart 10">
            <a:extLst>
              <a:ext uri="{FF2B5EF4-FFF2-40B4-BE49-F238E27FC236}">
                <a16:creationId xmlns:a16="http://schemas.microsoft.com/office/drawing/2014/main" id="{2C2AF204-17BF-4FD8-A3AE-7FEA447283E1}"/>
              </a:ext>
            </a:extLst>
          </p:cNvPr>
          <p:cNvGraphicFramePr/>
          <p:nvPr/>
        </p:nvGraphicFramePr>
        <p:xfrm>
          <a:off x="2019300" y="1219200"/>
          <a:ext cx="81534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2">
            <a:extLst>
              <a:ext uri="{FF2B5EF4-FFF2-40B4-BE49-F238E27FC236}">
                <a16:creationId xmlns:a16="http://schemas.microsoft.com/office/drawing/2014/main" id="{386C1250-7E1B-429C-9887-C72FBA9C6915}"/>
              </a:ext>
            </a:extLst>
          </p:cNvPr>
          <p:cNvSpPr txBox="1">
            <a:spLocks noChangeArrowheads="1"/>
          </p:cNvSpPr>
          <p:nvPr/>
        </p:nvSpPr>
        <p:spPr bwMode="auto">
          <a:xfrm>
            <a:off x="673202" y="5754846"/>
            <a:ext cx="1451146" cy="463007"/>
          </a:xfrm>
          <a:prstGeom prst="rect">
            <a:avLst/>
          </a:prstGeom>
          <a:solidFill>
            <a:srgbClr val="FFFFFF"/>
          </a:solid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15000"/>
              </a:lnSpc>
              <a:spcAft>
                <a:spcPts val="1000"/>
              </a:spcAft>
            </a:pPr>
            <a:r>
              <a:rPr lang="en-US" b="1" dirty="0">
                <a:solidFill>
                  <a:srgbClr val="50565C"/>
                </a:solidFill>
                <a:latin typeface="Calibri"/>
                <a:ea typeface="Calibri"/>
                <a:cs typeface="Times New Roman"/>
              </a:rPr>
              <a:t> Axis: </a:t>
            </a:r>
            <a:br>
              <a:rPr lang="en-US" b="1" dirty="0">
                <a:solidFill>
                  <a:srgbClr val="50565C"/>
                </a:solidFill>
                <a:latin typeface="Calibri"/>
                <a:ea typeface="Calibri"/>
                <a:cs typeface="Times New Roman"/>
              </a:rPr>
            </a:br>
            <a:r>
              <a:rPr lang="en-US" b="1" dirty="0">
                <a:solidFill>
                  <a:srgbClr val="50565C"/>
                </a:solidFill>
                <a:latin typeface="Calibri"/>
                <a:ea typeface="Calibri"/>
                <a:cs typeface="Times New Roman"/>
              </a:rPr>
              <a:t>Percentage Growth</a:t>
            </a:r>
            <a:endParaRPr lang="en-US" sz="1200" b="1" dirty="0">
              <a:solidFill>
                <a:srgbClr val="000000"/>
              </a:solidFill>
              <a:latin typeface="Calibri"/>
              <a:ea typeface="Calibri"/>
              <a:cs typeface="Times New Roman"/>
            </a:endParaRPr>
          </a:p>
        </p:txBody>
      </p:sp>
      <p:sp>
        <p:nvSpPr>
          <p:cNvPr id="14" name="Rectangle 13">
            <a:extLst>
              <a:ext uri="{FF2B5EF4-FFF2-40B4-BE49-F238E27FC236}">
                <a16:creationId xmlns:a16="http://schemas.microsoft.com/office/drawing/2014/main" id="{BA1331A0-3FD3-48B4-87DA-00D43C0403FF}"/>
              </a:ext>
            </a:extLst>
          </p:cNvPr>
          <p:cNvSpPr/>
          <p:nvPr/>
        </p:nvSpPr>
        <p:spPr>
          <a:xfrm>
            <a:off x="247093" y="2330257"/>
            <a:ext cx="1772207" cy="1815882"/>
          </a:xfrm>
          <a:prstGeom prst="rect">
            <a:avLst/>
          </a:prstGeom>
          <a:solidFill>
            <a:schemeClr val="bg1"/>
          </a:solidFill>
          <a:ln>
            <a:noFill/>
          </a:ln>
          <a:effectLst/>
        </p:spPr>
        <p:txBody>
          <a:bodyPr wrap="square">
            <a:spAutoFit/>
          </a:bodyPr>
          <a:lstStyle/>
          <a:p>
            <a:pPr algn="ctr"/>
            <a:r>
              <a:rPr lang="en-US" sz="1600" b="1" dirty="0">
                <a:effectLst/>
              </a:rPr>
              <a:t>1997-2022 Mechanical Insulation Industry</a:t>
            </a:r>
          </a:p>
          <a:p>
            <a:pPr algn="ctr"/>
            <a:r>
              <a:rPr lang="en-US" sz="1600" b="1" dirty="0">
                <a:effectLst/>
              </a:rPr>
              <a:t> </a:t>
            </a:r>
            <a:endParaRPr lang="en-US" sz="1600" dirty="0">
              <a:effectLst/>
            </a:endParaRPr>
          </a:p>
          <a:p>
            <a:pPr algn="ctr"/>
            <a:r>
              <a:rPr lang="en-US" sz="1600" b="1" dirty="0">
                <a:solidFill>
                  <a:schemeClr val="accent5">
                    <a:lumMod val="50000"/>
                  </a:schemeClr>
                </a:solidFill>
                <a:effectLst/>
              </a:rPr>
              <a:t>Growth Percentage: </a:t>
            </a:r>
            <a:br>
              <a:rPr lang="en-US" sz="1600" b="1" dirty="0">
                <a:solidFill>
                  <a:schemeClr val="accent5">
                    <a:lumMod val="50000"/>
                  </a:schemeClr>
                </a:solidFill>
                <a:effectLst/>
              </a:rPr>
            </a:br>
            <a:r>
              <a:rPr lang="en-US" sz="1600" b="1" dirty="0">
                <a:solidFill>
                  <a:schemeClr val="accent5">
                    <a:lumMod val="50000"/>
                  </a:schemeClr>
                </a:solidFill>
                <a:effectLst/>
              </a:rPr>
              <a:t>Year to Year</a:t>
            </a:r>
            <a:endParaRPr lang="en-US" sz="1600" dirty="0">
              <a:solidFill>
                <a:schemeClr val="accent5">
                  <a:lumMod val="50000"/>
                </a:schemeClr>
              </a:solidFill>
              <a:effectLst/>
            </a:endParaRPr>
          </a:p>
        </p:txBody>
      </p:sp>
      <p:cxnSp>
        <p:nvCxnSpPr>
          <p:cNvPr id="15" name="Straight Connector 14">
            <a:extLst>
              <a:ext uri="{FF2B5EF4-FFF2-40B4-BE49-F238E27FC236}">
                <a16:creationId xmlns:a16="http://schemas.microsoft.com/office/drawing/2014/main" id="{C9417A48-E7D6-4AA2-9257-31BEFDEC339A}"/>
              </a:ext>
            </a:extLst>
          </p:cNvPr>
          <p:cNvCxnSpPr/>
          <p:nvPr/>
        </p:nvCxnSpPr>
        <p:spPr>
          <a:xfrm>
            <a:off x="2604891" y="3336469"/>
            <a:ext cx="7620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A66D4A-2127-42D1-A222-7786F374D695}"/>
              </a:ext>
            </a:extLst>
          </p:cNvPr>
          <p:cNvCxnSpPr/>
          <p:nvPr/>
        </p:nvCxnSpPr>
        <p:spPr>
          <a:xfrm>
            <a:off x="2673447" y="3301750"/>
            <a:ext cx="7620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07EC279-E942-4177-A536-48E276023450}"/>
              </a:ext>
            </a:extLst>
          </p:cNvPr>
          <p:cNvSpPr txBox="1"/>
          <p:nvPr/>
        </p:nvSpPr>
        <p:spPr>
          <a:xfrm>
            <a:off x="661395" y="1772264"/>
            <a:ext cx="943528" cy="369332"/>
          </a:xfrm>
          <a:prstGeom prst="rect">
            <a:avLst/>
          </a:prstGeom>
          <a:noFill/>
          <a:ln>
            <a:noFill/>
          </a:ln>
        </p:spPr>
        <p:txBody>
          <a:bodyPr wrap="none" rtlCol="0">
            <a:spAutoFit/>
          </a:bodyPr>
          <a:lstStyle/>
          <a:p>
            <a:r>
              <a:rPr lang="en-US" b="1" dirty="0"/>
              <a:t>Figure 3</a:t>
            </a:r>
          </a:p>
        </p:txBody>
      </p:sp>
      <p:sp>
        <p:nvSpPr>
          <p:cNvPr id="2" name="Text Box 3">
            <a:extLst>
              <a:ext uri="{FF2B5EF4-FFF2-40B4-BE49-F238E27FC236}">
                <a16:creationId xmlns:a16="http://schemas.microsoft.com/office/drawing/2014/main" id="{802E8ABD-6CAE-2F04-3D83-02941D45130A}"/>
              </a:ext>
            </a:extLst>
          </p:cNvPr>
          <p:cNvSpPr txBox="1">
            <a:spLocks noChangeArrowheads="1"/>
          </p:cNvSpPr>
          <p:nvPr/>
        </p:nvSpPr>
        <p:spPr bwMode="auto">
          <a:xfrm>
            <a:off x="6019800" y="513790"/>
            <a:ext cx="3491109" cy="1391210"/>
          </a:xfrm>
          <a:prstGeom prst="rect">
            <a:avLst/>
          </a:prstGeom>
          <a:solidFill>
            <a:schemeClr val="bg1">
              <a:lumMod val="95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b="1" u="sng" dirty="0">
                <a:latin typeface="Arial Nova" panose="020B0504020202020204" pitchFamily="34" charset="0"/>
                <a:ea typeface="Calibri"/>
                <a:cs typeface="Times New Roman"/>
              </a:rPr>
              <a:t>Compounded</a:t>
            </a:r>
            <a:r>
              <a:rPr lang="en-US" sz="1600" b="1" dirty="0">
                <a:latin typeface="Arial Nova" panose="020B0504020202020204" pitchFamily="34" charset="0"/>
                <a:ea typeface="Calibri"/>
                <a:cs typeface="Times New Roman"/>
              </a:rPr>
              <a:t> Annual Growth Rate </a:t>
            </a:r>
            <a:r>
              <a:rPr lang="en-US" sz="1600" b="1" dirty="0">
                <a:solidFill>
                  <a:srgbClr val="C00000"/>
                </a:solidFill>
                <a:latin typeface="Arial Nova" panose="020B0504020202020204" pitchFamily="34" charset="0"/>
                <a:ea typeface="Calibri"/>
                <a:cs typeface="Times New Roman"/>
              </a:rPr>
              <a:t>Year over Year (26 years)  = 2.1% </a:t>
            </a:r>
          </a:p>
          <a:p>
            <a:pPr algn="ctr">
              <a:lnSpc>
                <a:spcPct val="115000"/>
              </a:lnSpc>
              <a:spcAft>
                <a:spcPts val="1000"/>
              </a:spcAft>
            </a:pPr>
            <a:r>
              <a:rPr lang="en-US" sz="1600" b="1" u="sng" dirty="0">
                <a:solidFill>
                  <a:schemeClr val="tx2">
                    <a:lumMod val="50000"/>
                  </a:schemeClr>
                </a:solidFill>
                <a:effectLst/>
                <a:latin typeface="Arial Nova" panose="020B0504020202020204" pitchFamily="34" charset="0"/>
                <a:ea typeface="Calibri"/>
                <a:cs typeface="Times New Roman"/>
              </a:rPr>
              <a:t>Average</a:t>
            </a:r>
            <a:r>
              <a:rPr lang="en-US" sz="1600" b="1" dirty="0">
                <a:solidFill>
                  <a:schemeClr val="tx2">
                    <a:lumMod val="50000"/>
                  </a:schemeClr>
                </a:solidFill>
                <a:effectLst/>
                <a:latin typeface="Arial Nova" panose="020B0504020202020204" pitchFamily="34" charset="0"/>
                <a:ea typeface="Calibri"/>
                <a:cs typeface="Times New Roman"/>
              </a:rPr>
              <a:t> Annual Growth Rate:  </a:t>
            </a:r>
            <a:r>
              <a:rPr lang="en-US" sz="1600" b="1" dirty="0">
                <a:solidFill>
                  <a:schemeClr val="tx2">
                    <a:lumMod val="50000"/>
                  </a:schemeClr>
                </a:solidFill>
                <a:latin typeface="Arial Nova" panose="020B0504020202020204" pitchFamily="34" charset="0"/>
                <a:ea typeface="Calibri"/>
                <a:cs typeface="Times New Roman"/>
              </a:rPr>
              <a:t>          </a:t>
            </a:r>
            <a:r>
              <a:rPr lang="en-US" sz="1600" b="1" dirty="0">
                <a:solidFill>
                  <a:schemeClr val="accent5">
                    <a:lumMod val="75000"/>
                  </a:schemeClr>
                </a:solidFill>
                <a:latin typeface="Arial Nova" panose="020B0504020202020204" pitchFamily="34" charset="0"/>
                <a:ea typeface="Calibri"/>
                <a:cs typeface="Times New Roman"/>
              </a:rPr>
              <a:t>1997 – 2022 (26 years) = 2.6%</a:t>
            </a:r>
          </a:p>
        </p:txBody>
      </p:sp>
    </p:spTree>
    <p:extLst>
      <p:ext uri="{BB962C8B-B14F-4D97-AF65-F5344CB8AC3E}">
        <p14:creationId xmlns:p14="http://schemas.microsoft.com/office/powerpoint/2010/main" val="44281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7614AE2-EE4A-4F7A-B39E-3CC2330ABF05}"/>
              </a:ext>
            </a:extLst>
          </p:cNvPr>
          <p:cNvGraphicFramePr/>
          <p:nvPr/>
        </p:nvGraphicFramePr>
        <p:xfrm>
          <a:off x="3178498" y="1138410"/>
          <a:ext cx="8077200" cy="52101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A6D4A6A-A935-4652-81F6-03282A850B3C}"/>
              </a:ext>
            </a:extLst>
          </p:cNvPr>
          <p:cNvSpPr txBox="1"/>
          <p:nvPr/>
        </p:nvSpPr>
        <p:spPr>
          <a:xfrm>
            <a:off x="8213527" y="1534054"/>
            <a:ext cx="780983" cy="369332"/>
          </a:xfrm>
          <a:prstGeom prst="rect">
            <a:avLst/>
          </a:prstGeom>
          <a:noFill/>
        </p:spPr>
        <p:txBody>
          <a:bodyPr wrap="none" rtlCol="0">
            <a:spAutoFit/>
          </a:bodyPr>
          <a:lstStyle/>
          <a:p>
            <a:r>
              <a:rPr lang="en-US" b="1" dirty="0">
                <a:solidFill>
                  <a:srgbClr val="00B050"/>
                </a:solidFill>
              </a:rPr>
              <a:t>Trend</a:t>
            </a:r>
            <a:r>
              <a:rPr lang="en-US" b="1" dirty="0"/>
              <a:t> </a:t>
            </a:r>
          </a:p>
        </p:txBody>
      </p:sp>
      <p:sp>
        <p:nvSpPr>
          <p:cNvPr id="11" name="Text Box 3">
            <a:extLst>
              <a:ext uri="{FF2B5EF4-FFF2-40B4-BE49-F238E27FC236}">
                <a16:creationId xmlns:a16="http://schemas.microsoft.com/office/drawing/2014/main" id="{ABBC668E-9CD1-4E44-B506-3CE0BECD0E12}"/>
              </a:ext>
            </a:extLst>
          </p:cNvPr>
          <p:cNvSpPr txBox="1">
            <a:spLocks noChangeArrowheads="1"/>
          </p:cNvSpPr>
          <p:nvPr/>
        </p:nvSpPr>
        <p:spPr bwMode="auto">
          <a:xfrm>
            <a:off x="3689274" y="6288683"/>
            <a:ext cx="2136901" cy="35203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200" b="1" dirty="0">
                <a:solidFill>
                  <a:schemeClr val="tx2">
                    <a:lumMod val="50000"/>
                  </a:schemeClr>
                </a:solidFill>
                <a:latin typeface="Calibri"/>
                <a:ea typeface="Calibri"/>
                <a:cs typeface="Times New Roman"/>
              </a:rPr>
              <a:t>26-Year Industry History</a:t>
            </a:r>
            <a:endParaRPr lang="en-US" sz="1200" b="1" dirty="0">
              <a:solidFill>
                <a:schemeClr val="tx2">
                  <a:lumMod val="50000"/>
                </a:schemeClr>
              </a:solidFill>
              <a:effectLst/>
              <a:latin typeface="Calibri"/>
              <a:ea typeface="Calibri"/>
              <a:cs typeface="Times New Roman"/>
            </a:endParaRPr>
          </a:p>
        </p:txBody>
      </p:sp>
      <p:sp>
        <p:nvSpPr>
          <p:cNvPr id="2" name="TextBox 1">
            <a:extLst>
              <a:ext uri="{FF2B5EF4-FFF2-40B4-BE49-F238E27FC236}">
                <a16:creationId xmlns:a16="http://schemas.microsoft.com/office/drawing/2014/main" id="{1A07BA44-B7C7-4881-8091-77B6A06D7E46}"/>
              </a:ext>
            </a:extLst>
          </p:cNvPr>
          <p:cNvSpPr txBox="1"/>
          <p:nvPr/>
        </p:nvSpPr>
        <p:spPr>
          <a:xfrm>
            <a:off x="812176" y="938355"/>
            <a:ext cx="2152087" cy="400110"/>
          </a:xfrm>
          <a:prstGeom prst="rect">
            <a:avLst/>
          </a:prstGeom>
          <a:solidFill>
            <a:srgbClr val="C00000"/>
          </a:solidFill>
          <a:ln>
            <a:solidFill>
              <a:schemeClr val="tx1"/>
            </a:solidFill>
          </a:ln>
        </p:spPr>
        <p:txBody>
          <a:bodyPr wrap="square" rtlCol="0">
            <a:spAutoFit/>
          </a:bodyPr>
          <a:lstStyle/>
          <a:p>
            <a:pPr algn="ctr"/>
            <a:r>
              <a:rPr lang="en-US" sz="2000" b="1" dirty="0">
                <a:solidFill>
                  <a:schemeClr val="bg1"/>
                </a:solidFill>
              </a:rPr>
              <a:t>Recessions</a:t>
            </a:r>
          </a:p>
        </p:txBody>
      </p:sp>
      <p:cxnSp>
        <p:nvCxnSpPr>
          <p:cNvPr id="4" name="Straight Arrow Connector 3">
            <a:extLst>
              <a:ext uri="{FF2B5EF4-FFF2-40B4-BE49-F238E27FC236}">
                <a16:creationId xmlns:a16="http://schemas.microsoft.com/office/drawing/2014/main" id="{31EF2D64-796A-428F-B309-D1403927C163}"/>
              </a:ext>
            </a:extLst>
          </p:cNvPr>
          <p:cNvCxnSpPr>
            <a:cxnSpLocks/>
          </p:cNvCxnSpPr>
          <p:nvPr/>
        </p:nvCxnSpPr>
        <p:spPr>
          <a:xfrm>
            <a:off x="5111427" y="2918928"/>
            <a:ext cx="1" cy="6962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838C21E-C859-4721-8064-55EFCCD6C9D9}"/>
              </a:ext>
            </a:extLst>
          </p:cNvPr>
          <p:cNvCxnSpPr>
            <a:cxnSpLocks/>
          </p:cNvCxnSpPr>
          <p:nvPr/>
        </p:nvCxnSpPr>
        <p:spPr>
          <a:xfrm>
            <a:off x="7017833" y="4462943"/>
            <a:ext cx="591899"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54373F7-29E4-4F95-8779-AFE49A4E49EC}"/>
              </a:ext>
            </a:extLst>
          </p:cNvPr>
          <p:cNvCxnSpPr>
            <a:cxnSpLocks/>
          </p:cNvCxnSpPr>
          <p:nvPr/>
        </p:nvCxnSpPr>
        <p:spPr>
          <a:xfrm>
            <a:off x="10476275" y="2624371"/>
            <a:ext cx="13863" cy="2095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8C6F109-0401-4D16-B742-750CC5A58F71}"/>
              </a:ext>
            </a:extLst>
          </p:cNvPr>
          <p:cNvSpPr txBox="1"/>
          <p:nvPr/>
        </p:nvSpPr>
        <p:spPr>
          <a:xfrm>
            <a:off x="10307258" y="2268662"/>
            <a:ext cx="365760" cy="369332"/>
          </a:xfrm>
          <a:prstGeom prst="rect">
            <a:avLst/>
          </a:prstGeom>
          <a:solidFill>
            <a:srgbClr val="C00000"/>
          </a:solidFill>
        </p:spPr>
        <p:txBody>
          <a:bodyPr wrap="square" rtlCol="0">
            <a:spAutoFit/>
          </a:bodyPr>
          <a:lstStyle/>
          <a:p>
            <a:pPr algn="ctr"/>
            <a:r>
              <a:rPr lang="en-US" dirty="0">
                <a:solidFill>
                  <a:schemeClr val="bg1"/>
                </a:solidFill>
              </a:rPr>
              <a:t>3</a:t>
            </a:r>
          </a:p>
        </p:txBody>
      </p:sp>
      <p:sp>
        <p:nvSpPr>
          <p:cNvPr id="22" name="TextBox 21">
            <a:extLst>
              <a:ext uri="{FF2B5EF4-FFF2-40B4-BE49-F238E27FC236}">
                <a16:creationId xmlns:a16="http://schemas.microsoft.com/office/drawing/2014/main" id="{37E2A0EA-4493-4AF4-BF37-9565A5D7CCB1}"/>
              </a:ext>
            </a:extLst>
          </p:cNvPr>
          <p:cNvSpPr txBox="1"/>
          <p:nvPr/>
        </p:nvSpPr>
        <p:spPr>
          <a:xfrm>
            <a:off x="7130902" y="4025466"/>
            <a:ext cx="365760" cy="369332"/>
          </a:xfrm>
          <a:prstGeom prst="rect">
            <a:avLst/>
          </a:prstGeom>
          <a:solidFill>
            <a:srgbClr val="C00000"/>
          </a:solidFill>
        </p:spPr>
        <p:txBody>
          <a:bodyPr wrap="square" rtlCol="0">
            <a:spAutoFit/>
          </a:bodyPr>
          <a:lstStyle/>
          <a:p>
            <a:pPr algn="ctr"/>
            <a:r>
              <a:rPr lang="en-US" dirty="0">
                <a:solidFill>
                  <a:schemeClr val="bg1"/>
                </a:solidFill>
              </a:rPr>
              <a:t>2</a:t>
            </a:r>
          </a:p>
        </p:txBody>
      </p:sp>
      <p:sp>
        <p:nvSpPr>
          <p:cNvPr id="23" name="TextBox 22">
            <a:extLst>
              <a:ext uri="{FF2B5EF4-FFF2-40B4-BE49-F238E27FC236}">
                <a16:creationId xmlns:a16="http://schemas.microsoft.com/office/drawing/2014/main" id="{95F9134E-C037-4045-8DC5-C7F30CF13493}"/>
              </a:ext>
            </a:extLst>
          </p:cNvPr>
          <p:cNvSpPr txBox="1"/>
          <p:nvPr/>
        </p:nvSpPr>
        <p:spPr>
          <a:xfrm>
            <a:off x="4928547" y="2802814"/>
            <a:ext cx="365760" cy="369332"/>
          </a:xfrm>
          <a:prstGeom prst="rect">
            <a:avLst/>
          </a:prstGeom>
          <a:solidFill>
            <a:srgbClr val="C00000"/>
          </a:solidFill>
        </p:spPr>
        <p:txBody>
          <a:bodyPr wrap="square" rtlCol="0">
            <a:spAutoFit/>
          </a:bodyPr>
          <a:lstStyle/>
          <a:p>
            <a:pPr algn="ctr"/>
            <a:r>
              <a:rPr lang="en-US" dirty="0">
                <a:solidFill>
                  <a:schemeClr val="bg1"/>
                </a:solidFill>
              </a:rPr>
              <a:t>1</a:t>
            </a:r>
          </a:p>
        </p:txBody>
      </p:sp>
      <p:sp>
        <p:nvSpPr>
          <p:cNvPr id="24" name="TextBox 23">
            <a:extLst>
              <a:ext uri="{FF2B5EF4-FFF2-40B4-BE49-F238E27FC236}">
                <a16:creationId xmlns:a16="http://schemas.microsoft.com/office/drawing/2014/main" id="{E9F68272-C174-420B-B917-17ED09747556}"/>
              </a:ext>
            </a:extLst>
          </p:cNvPr>
          <p:cNvSpPr txBox="1"/>
          <p:nvPr/>
        </p:nvSpPr>
        <p:spPr>
          <a:xfrm>
            <a:off x="812176" y="1667310"/>
            <a:ext cx="2274882" cy="2123658"/>
          </a:xfrm>
          <a:prstGeom prst="rect">
            <a:avLst/>
          </a:prstGeom>
          <a:noFill/>
          <a:ln>
            <a:noFill/>
          </a:ln>
        </p:spPr>
        <p:txBody>
          <a:bodyPr wrap="square" rtlCol="0">
            <a:spAutoFit/>
          </a:bodyPr>
          <a:lstStyle/>
          <a:p>
            <a:pPr marL="228600" indent="-228600">
              <a:spcBef>
                <a:spcPts val="1200"/>
              </a:spcBef>
              <a:buFont typeface="+mj-lt"/>
              <a:buAutoNum type="arabicPeriod"/>
              <a:tabLst>
                <a:tab pos="168275" algn="l"/>
              </a:tabLst>
            </a:pPr>
            <a:r>
              <a:rPr lang="en-US" sz="1600" b="1" dirty="0">
                <a:solidFill>
                  <a:srgbClr val="C00000"/>
                </a:solidFill>
              </a:rPr>
              <a:t>Early 2000s: </a:t>
            </a:r>
            <a:br>
              <a:rPr lang="en-US" sz="1600" b="1" dirty="0">
                <a:solidFill>
                  <a:srgbClr val="C00000"/>
                </a:solidFill>
              </a:rPr>
            </a:br>
            <a:r>
              <a:rPr lang="en-US" sz="1600" b="1" dirty="0">
                <a:solidFill>
                  <a:srgbClr val="C00000"/>
                </a:solidFill>
              </a:rPr>
              <a:t>May 2001 – Nov. 2021</a:t>
            </a:r>
          </a:p>
          <a:p>
            <a:pPr marL="228600" indent="-228600">
              <a:spcBef>
                <a:spcPts val="1200"/>
              </a:spcBef>
              <a:buFont typeface="+mj-lt"/>
              <a:buAutoNum type="arabicPeriod"/>
              <a:tabLst>
                <a:tab pos="168275" algn="l"/>
              </a:tabLst>
            </a:pPr>
            <a:r>
              <a:rPr lang="en-US" sz="1600" b="1" dirty="0">
                <a:solidFill>
                  <a:srgbClr val="C00000"/>
                </a:solidFill>
              </a:rPr>
              <a:t>Great Recession: </a:t>
            </a:r>
            <a:br>
              <a:rPr lang="en-US" sz="1600" b="1" dirty="0">
                <a:solidFill>
                  <a:srgbClr val="C00000"/>
                </a:solidFill>
              </a:rPr>
            </a:br>
            <a:r>
              <a:rPr lang="en-US" sz="1600" b="1" dirty="0">
                <a:solidFill>
                  <a:srgbClr val="C00000"/>
                </a:solidFill>
              </a:rPr>
              <a:t>Dec. 2007 – June 2009</a:t>
            </a:r>
          </a:p>
          <a:p>
            <a:pPr marL="228600" indent="-228600">
              <a:spcBef>
                <a:spcPts val="1200"/>
              </a:spcBef>
              <a:buFont typeface="+mj-lt"/>
              <a:buAutoNum type="arabicPeriod"/>
              <a:tabLst>
                <a:tab pos="168275" algn="l"/>
              </a:tabLst>
            </a:pPr>
            <a:r>
              <a:rPr lang="en-US" sz="1600" b="1" dirty="0">
                <a:solidFill>
                  <a:srgbClr val="C00000"/>
                </a:solidFill>
              </a:rPr>
              <a:t>Covid-19 Recession: </a:t>
            </a:r>
            <a:br>
              <a:rPr lang="en-US" sz="1600" b="1" dirty="0">
                <a:solidFill>
                  <a:srgbClr val="C00000"/>
                </a:solidFill>
              </a:rPr>
            </a:br>
            <a:r>
              <a:rPr lang="en-US" sz="1600" b="1" dirty="0">
                <a:solidFill>
                  <a:srgbClr val="C00000"/>
                </a:solidFill>
              </a:rPr>
              <a:t>Feb. 2020 – June 2020</a:t>
            </a:r>
          </a:p>
        </p:txBody>
      </p:sp>
      <p:sp>
        <p:nvSpPr>
          <p:cNvPr id="17" name="TextBox 16">
            <a:extLst>
              <a:ext uri="{FF2B5EF4-FFF2-40B4-BE49-F238E27FC236}">
                <a16:creationId xmlns:a16="http://schemas.microsoft.com/office/drawing/2014/main" id="{B85C1113-D942-4E08-BAB6-BEAC57B72753}"/>
              </a:ext>
            </a:extLst>
          </p:cNvPr>
          <p:cNvSpPr txBox="1"/>
          <p:nvPr/>
        </p:nvSpPr>
        <p:spPr>
          <a:xfrm>
            <a:off x="722820" y="569023"/>
            <a:ext cx="943528" cy="369332"/>
          </a:xfrm>
          <a:prstGeom prst="rect">
            <a:avLst/>
          </a:prstGeom>
          <a:noFill/>
          <a:ln>
            <a:noFill/>
          </a:ln>
        </p:spPr>
        <p:txBody>
          <a:bodyPr wrap="square" rtlCol="0">
            <a:spAutoFit/>
          </a:bodyPr>
          <a:lstStyle/>
          <a:p>
            <a:r>
              <a:rPr lang="en-US" b="1" dirty="0"/>
              <a:t>Figure 4</a:t>
            </a:r>
          </a:p>
        </p:txBody>
      </p:sp>
      <p:sp>
        <p:nvSpPr>
          <p:cNvPr id="9" name="Text Box 307">
            <a:extLst>
              <a:ext uri="{FF2B5EF4-FFF2-40B4-BE49-F238E27FC236}">
                <a16:creationId xmlns:a16="http://schemas.microsoft.com/office/drawing/2014/main" id="{C77A8E6D-D4AD-4387-3607-E0BCE62F9B4F}"/>
              </a:ext>
            </a:extLst>
          </p:cNvPr>
          <p:cNvSpPr txBox="1">
            <a:spLocks noChangeArrowheads="1"/>
          </p:cNvSpPr>
          <p:nvPr/>
        </p:nvSpPr>
        <p:spPr bwMode="auto">
          <a:xfrm>
            <a:off x="2713095" y="5498799"/>
            <a:ext cx="839367" cy="44158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100" b="1" dirty="0">
                <a:effectLst/>
                <a:latin typeface="Calibri"/>
                <a:ea typeface="Calibri"/>
                <a:cs typeface="Times New Roman"/>
              </a:rPr>
              <a:t>Dollars In Billons </a:t>
            </a:r>
            <a:endParaRPr lang="en-US" sz="1100" dirty="0">
              <a:effectLst/>
              <a:latin typeface="Calibri"/>
              <a:ea typeface="Calibri"/>
              <a:cs typeface="Times New Roman"/>
            </a:endParaRPr>
          </a:p>
        </p:txBody>
      </p:sp>
      <p:sp>
        <p:nvSpPr>
          <p:cNvPr id="3" name="TextBox 2">
            <a:extLst>
              <a:ext uri="{FF2B5EF4-FFF2-40B4-BE49-F238E27FC236}">
                <a16:creationId xmlns:a16="http://schemas.microsoft.com/office/drawing/2014/main" id="{9E99C2BA-886B-EBE9-A5B9-D02847B986D5}"/>
              </a:ext>
            </a:extLst>
          </p:cNvPr>
          <p:cNvSpPr txBox="1"/>
          <p:nvPr/>
        </p:nvSpPr>
        <p:spPr>
          <a:xfrm>
            <a:off x="4401101" y="245459"/>
            <a:ext cx="6271917" cy="954107"/>
          </a:xfrm>
          <a:prstGeom prst="rect">
            <a:avLst/>
          </a:prstGeom>
          <a:noFill/>
        </p:spPr>
        <p:txBody>
          <a:bodyPr wrap="square" rtlCol="0">
            <a:spAutoFit/>
          </a:bodyPr>
          <a:lstStyle/>
          <a:p>
            <a:pPr algn="ctr"/>
            <a:r>
              <a:rPr lang="en-US" sz="2800" b="1" dirty="0">
                <a:solidFill>
                  <a:schemeClr val="accent1"/>
                </a:solidFill>
                <a:latin typeface="Arial Nova" panose="020B0504020202020204" pitchFamily="34" charset="0"/>
              </a:rPr>
              <a:t>2021-2022 Mechanical Insulation</a:t>
            </a:r>
          </a:p>
          <a:p>
            <a:pPr algn="ctr"/>
            <a:r>
              <a:rPr lang="en-US" sz="2800" b="1" dirty="0">
                <a:solidFill>
                  <a:schemeClr val="accent1"/>
                </a:solidFill>
                <a:latin typeface="Arial Nova" panose="020B0504020202020204" pitchFamily="34" charset="0"/>
              </a:rPr>
              <a:t>Industry Survey Results</a:t>
            </a:r>
          </a:p>
        </p:txBody>
      </p:sp>
    </p:spTree>
    <p:extLst>
      <p:ext uri="{BB962C8B-B14F-4D97-AF65-F5344CB8AC3E}">
        <p14:creationId xmlns:p14="http://schemas.microsoft.com/office/powerpoint/2010/main" val="1742636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83DC48-4233-477B-B0F5-B6D4BC314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08" y="222819"/>
            <a:ext cx="3145536" cy="807720"/>
          </a:xfrm>
          <a:prstGeom prst="rect">
            <a:avLst/>
          </a:prstGeom>
        </p:spPr>
      </p:pic>
      <p:sp>
        <p:nvSpPr>
          <p:cNvPr id="10" name="TextBox 9">
            <a:extLst>
              <a:ext uri="{FF2B5EF4-FFF2-40B4-BE49-F238E27FC236}">
                <a16:creationId xmlns:a16="http://schemas.microsoft.com/office/drawing/2014/main" id="{A74D68E4-98F3-4548-A135-2D28C59E5062}"/>
              </a:ext>
            </a:extLst>
          </p:cNvPr>
          <p:cNvSpPr txBox="1"/>
          <p:nvPr/>
        </p:nvSpPr>
        <p:spPr>
          <a:xfrm>
            <a:off x="3676518" y="159723"/>
            <a:ext cx="7452737" cy="954107"/>
          </a:xfrm>
          <a:prstGeom prst="rect">
            <a:avLst/>
          </a:prstGeom>
          <a:noFill/>
        </p:spPr>
        <p:txBody>
          <a:bodyPr wrap="square" rtlCol="0">
            <a:spAutoFit/>
          </a:bodyPr>
          <a:lstStyle/>
          <a:p>
            <a:r>
              <a:rPr lang="en-US" sz="2800" b="1" dirty="0">
                <a:solidFill>
                  <a:schemeClr val="accent1"/>
                </a:solidFill>
                <a:latin typeface="Arial Nova" panose="020B0504020202020204" pitchFamily="34" charset="0"/>
              </a:rPr>
              <a:t>2013 </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chemeClr val="accent1"/>
                </a:solidFill>
                <a:latin typeface="Arial Nova" panose="020B0504020202020204" pitchFamily="34" charset="0"/>
              </a:rPr>
              <a:t>2022 Laminated Metal Building Insulation (MBI) Industry Survey</a:t>
            </a:r>
          </a:p>
        </p:txBody>
      </p:sp>
      <p:graphicFrame>
        <p:nvGraphicFramePr>
          <p:cNvPr id="11" name="Chart 10">
            <a:extLst>
              <a:ext uri="{FF2B5EF4-FFF2-40B4-BE49-F238E27FC236}">
                <a16:creationId xmlns:a16="http://schemas.microsoft.com/office/drawing/2014/main" id="{BE6F3FC7-75B0-4E01-9B0D-60DAF929ACF2}"/>
              </a:ext>
            </a:extLst>
          </p:cNvPr>
          <p:cNvGraphicFramePr/>
          <p:nvPr/>
        </p:nvGraphicFramePr>
        <p:xfrm>
          <a:off x="2654855" y="1236780"/>
          <a:ext cx="7634773" cy="5210175"/>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62860850-5760-40B6-AA9B-86D3938FED04}"/>
              </a:ext>
            </a:extLst>
          </p:cNvPr>
          <p:cNvCxnSpPr>
            <a:cxnSpLocks/>
          </p:cNvCxnSpPr>
          <p:nvPr/>
        </p:nvCxnSpPr>
        <p:spPr>
          <a:xfrm flipV="1">
            <a:off x="3963585" y="1755938"/>
            <a:ext cx="6087646" cy="3150205"/>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0036D6-BEA5-4F74-A9A0-6C4D8832D8D7}"/>
              </a:ext>
            </a:extLst>
          </p:cNvPr>
          <p:cNvCxnSpPr>
            <a:cxnSpLocks/>
          </p:cNvCxnSpPr>
          <p:nvPr/>
        </p:nvCxnSpPr>
        <p:spPr>
          <a:xfrm flipV="1">
            <a:off x="3248418" y="3099186"/>
            <a:ext cx="6154889" cy="2033198"/>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D7ACFFC-AB3B-4DA4-96F3-9C2876840F31}"/>
              </a:ext>
            </a:extLst>
          </p:cNvPr>
          <p:cNvCxnSpPr>
            <a:cxnSpLocks/>
          </p:cNvCxnSpPr>
          <p:nvPr/>
        </p:nvCxnSpPr>
        <p:spPr>
          <a:xfrm>
            <a:off x="6203915" y="2235911"/>
            <a:ext cx="1841790" cy="51936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 Box 4">
            <a:extLst>
              <a:ext uri="{FF2B5EF4-FFF2-40B4-BE49-F238E27FC236}">
                <a16:creationId xmlns:a16="http://schemas.microsoft.com/office/drawing/2014/main" id="{D82CC9CA-2853-4DA0-B8FA-04E706391D1B}"/>
              </a:ext>
            </a:extLst>
          </p:cNvPr>
          <p:cNvSpPr txBox="1">
            <a:spLocks noChangeArrowheads="1"/>
          </p:cNvSpPr>
          <p:nvPr/>
        </p:nvSpPr>
        <p:spPr bwMode="auto">
          <a:xfrm>
            <a:off x="3660831" y="2785936"/>
            <a:ext cx="1773555" cy="3132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400" b="1" dirty="0">
                <a:solidFill>
                  <a:srgbClr val="00B0F0"/>
                </a:solidFill>
                <a:effectLst/>
                <a:latin typeface="Calibri"/>
                <a:ea typeface="Calibri"/>
                <a:cs typeface="Times New Roman"/>
              </a:rPr>
              <a:t>Actual Trend</a:t>
            </a:r>
            <a:endParaRPr lang="en-US" sz="1400" dirty="0">
              <a:solidFill>
                <a:srgbClr val="00B0F0"/>
              </a:solidFill>
              <a:effectLst/>
              <a:latin typeface="Calibri"/>
              <a:ea typeface="Calibri"/>
              <a:cs typeface="Times New Roman"/>
            </a:endParaRPr>
          </a:p>
        </p:txBody>
      </p:sp>
      <p:cxnSp>
        <p:nvCxnSpPr>
          <p:cNvPr id="18" name="Straight Arrow Connector 17">
            <a:extLst>
              <a:ext uri="{FF2B5EF4-FFF2-40B4-BE49-F238E27FC236}">
                <a16:creationId xmlns:a16="http://schemas.microsoft.com/office/drawing/2014/main" id="{F7E1752D-E188-4AB7-9FD2-45957B17ECF0}"/>
              </a:ext>
            </a:extLst>
          </p:cNvPr>
          <p:cNvCxnSpPr>
            <a:cxnSpLocks/>
          </p:cNvCxnSpPr>
          <p:nvPr/>
        </p:nvCxnSpPr>
        <p:spPr>
          <a:xfrm>
            <a:off x="5074904" y="3099186"/>
            <a:ext cx="662236" cy="117316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Text Box 4">
            <a:extLst>
              <a:ext uri="{FF2B5EF4-FFF2-40B4-BE49-F238E27FC236}">
                <a16:creationId xmlns:a16="http://schemas.microsoft.com/office/drawing/2014/main" id="{1A768426-C870-49B3-BA32-06AF9002FFDC}"/>
              </a:ext>
            </a:extLst>
          </p:cNvPr>
          <p:cNvSpPr txBox="1">
            <a:spLocks noChangeArrowheads="1"/>
          </p:cNvSpPr>
          <p:nvPr/>
        </p:nvSpPr>
        <p:spPr bwMode="auto">
          <a:xfrm>
            <a:off x="1027846" y="5243490"/>
            <a:ext cx="716545" cy="313250"/>
          </a:xfrm>
          <a:prstGeom prst="rect">
            <a:avLst/>
          </a:prstGeom>
          <a:solidFill>
            <a:srgbClr val="00B050"/>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b="1" dirty="0">
                <a:solidFill>
                  <a:schemeClr val="bg1"/>
                </a:solidFill>
                <a:latin typeface="Calibri"/>
                <a:ea typeface="Calibri"/>
                <a:cs typeface="Times New Roman"/>
              </a:rPr>
              <a:t>Actual</a:t>
            </a:r>
            <a:endParaRPr lang="en-US" sz="1100" dirty="0">
              <a:solidFill>
                <a:schemeClr val="bg1"/>
              </a:solidFill>
              <a:effectLst/>
              <a:latin typeface="Calibri"/>
              <a:ea typeface="Calibri"/>
              <a:cs typeface="Times New Roman"/>
            </a:endParaRPr>
          </a:p>
        </p:txBody>
      </p:sp>
      <p:sp>
        <p:nvSpPr>
          <p:cNvPr id="20" name="Text Box 4">
            <a:extLst>
              <a:ext uri="{FF2B5EF4-FFF2-40B4-BE49-F238E27FC236}">
                <a16:creationId xmlns:a16="http://schemas.microsoft.com/office/drawing/2014/main" id="{0E60E048-1B40-43B0-8A07-CBBBF3A9B395}"/>
              </a:ext>
            </a:extLst>
          </p:cNvPr>
          <p:cNvSpPr txBox="1">
            <a:spLocks noChangeArrowheads="1"/>
          </p:cNvSpPr>
          <p:nvPr/>
        </p:nvSpPr>
        <p:spPr bwMode="auto">
          <a:xfrm>
            <a:off x="1027845" y="5682298"/>
            <a:ext cx="716545" cy="313250"/>
          </a:xfrm>
          <a:prstGeom prst="rect">
            <a:avLst/>
          </a:prstGeom>
          <a:solidFill>
            <a:schemeClr val="accent5"/>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b="1" dirty="0">
                <a:solidFill>
                  <a:schemeClr val="bg1"/>
                </a:solidFill>
                <a:effectLst/>
                <a:latin typeface="Calibri"/>
                <a:ea typeface="Calibri"/>
                <a:cs typeface="Times New Roman"/>
              </a:rPr>
              <a:t>Forecast</a:t>
            </a:r>
            <a:endParaRPr lang="en-US" sz="1100" dirty="0">
              <a:solidFill>
                <a:schemeClr val="bg1"/>
              </a:solidFill>
              <a:effectLst/>
              <a:latin typeface="Calibri"/>
              <a:ea typeface="Calibri"/>
              <a:cs typeface="Times New Roman"/>
            </a:endParaRPr>
          </a:p>
        </p:txBody>
      </p:sp>
      <p:sp>
        <p:nvSpPr>
          <p:cNvPr id="24" name="TextBox 23">
            <a:extLst>
              <a:ext uri="{FF2B5EF4-FFF2-40B4-BE49-F238E27FC236}">
                <a16:creationId xmlns:a16="http://schemas.microsoft.com/office/drawing/2014/main" id="{71CA3FE4-8069-4100-8343-845628AF9867}"/>
              </a:ext>
            </a:extLst>
          </p:cNvPr>
          <p:cNvSpPr txBox="1"/>
          <p:nvPr/>
        </p:nvSpPr>
        <p:spPr>
          <a:xfrm>
            <a:off x="1067029" y="1216156"/>
            <a:ext cx="996427" cy="369332"/>
          </a:xfrm>
          <a:prstGeom prst="rect">
            <a:avLst/>
          </a:prstGeom>
          <a:noFill/>
          <a:ln>
            <a:noFill/>
          </a:ln>
        </p:spPr>
        <p:txBody>
          <a:bodyPr wrap="none" rtlCol="0">
            <a:spAutoFit/>
          </a:bodyPr>
          <a:lstStyle/>
          <a:p>
            <a:r>
              <a:rPr lang="en-US" b="1" dirty="0"/>
              <a:t>Figure 5 </a:t>
            </a:r>
          </a:p>
        </p:txBody>
      </p:sp>
      <p:sp>
        <p:nvSpPr>
          <p:cNvPr id="27" name="TextBox 26">
            <a:extLst>
              <a:ext uri="{FF2B5EF4-FFF2-40B4-BE49-F238E27FC236}">
                <a16:creationId xmlns:a16="http://schemas.microsoft.com/office/drawing/2014/main" id="{A3C86280-A105-437C-AC7D-A57E3E030722}"/>
              </a:ext>
            </a:extLst>
          </p:cNvPr>
          <p:cNvSpPr txBox="1"/>
          <p:nvPr/>
        </p:nvSpPr>
        <p:spPr>
          <a:xfrm>
            <a:off x="10216975" y="4204970"/>
            <a:ext cx="1824560" cy="1477328"/>
          </a:xfrm>
          <a:prstGeom prst="rect">
            <a:avLst/>
          </a:prstGeom>
          <a:noFill/>
        </p:spPr>
        <p:txBody>
          <a:bodyPr wrap="square" rtlCol="0">
            <a:spAutoFit/>
          </a:bodyPr>
          <a:lstStyle/>
          <a:p>
            <a:pPr algn="ctr"/>
            <a:r>
              <a:rPr lang="en-US" b="1" dirty="0"/>
              <a:t>2020 Pandemic</a:t>
            </a:r>
          </a:p>
          <a:p>
            <a:pPr algn="ctr"/>
            <a:r>
              <a:rPr lang="en-US" b="1" dirty="0"/>
              <a:t>Impact:</a:t>
            </a:r>
            <a:r>
              <a:rPr lang="en-US" sz="1800" b="1" baseline="0" dirty="0">
                <a:latin typeface="Calibri" panose="020F0502020204030204" pitchFamily="34" charset="0"/>
                <a:ea typeface="Calibri" panose="020F0502020204030204" pitchFamily="34" charset="0"/>
                <a:cs typeface="Calibri" panose="020F0502020204030204" pitchFamily="34" charset="0"/>
              </a:rPr>
              <a:t> </a:t>
            </a:r>
            <a:endParaRPr lang="en-US" b="1" dirty="0"/>
          </a:p>
          <a:p>
            <a:pPr algn="ctr"/>
            <a:r>
              <a:rPr lang="en-US" b="1" dirty="0"/>
              <a:t>10.2% Decline</a:t>
            </a:r>
          </a:p>
          <a:p>
            <a:pPr algn="ctr"/>
            <a:r>
              <a:rPr lang="en-US" sz="1200" b="1" dirty="0"/>
              <a:t>The only year actual that fell </a:t>
            </a:r>
          </a:p>
          <a:p>
            <a:pPr algn="ctr"/>
            <a:r>
              <a:rPr lang="en-US" sz="1200" b="1" dirty="0"/>
              <a:t>below forecast</a:t>
            </a:r>
          </a:p>
        </p:txBody>
      </p:sp>
      <p:cxnSp>
        <p:nvCxnSpPr>
          <p:cNvPr id="28" name="Straight Arrow Connector 27">
            <a:extLst>
              <a:ext uri="{FF2B5EF4-FFF2-40B4-BE49-F238E27FC236}">
                <a16:creationId xmlns:a16="http://schemas.microsoft.com/office/drawing/2014/main" id="{F1C2B16E-8132-4D38-AFF3-79936EA84FE1}"/>
              </a:ext>
            </a:extLst>
          </p:cNvPr>
          <p:cNvCxnSpPr>
            <a:cxnSpLocks/>
          </p:cNvCxnSpPr>
          <p:nvPr/>
        </p:nvCxnSpPr>
        <p:spPr>
          <a:xfrm flipH="1" flipV="1">
            <a:off x="8050704" y="4581922"/>
            <a:ext cx="2496068" cy="2780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Text Box 307">
            <a:extLst>
              <a:ext uri="{FF2B5EF4-FFF2-40B4-BE49-F238E27FC236}">
                <a16:creationId xmlns:a16="http://schemas.microsoft.com/office/drawing/2014/main" id="{009BAE36-A9B0-AD18-22B7-F9619B409CDD}"/>
              </a:ext>
            </a:extLst>
          </p:cNvPr>
          <p:cNvSpPr txBox="1">
            <a:spLocks noChangeArrowheads="1"/>
          </p:cNvSpPr>
          <p:nvPr/>
        </p:nvSpPr>
        <p:spPr bwMode="auto">
          <a:xfrm>
            <a:off x="2063456" y="5615391"/>
            <a:ext cx="794194" cy="447063"/>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100" b="1" dirty="0">
                <a:effectLst/>
                <a:latin typeface="Calibri"/>
                <a:ea typeface="Calibri"/>
                <a:cs typeface="Times New Roman"/>
              </a:rPr>
              <a:t>Dollars In Billons </a:t>
            </a:r>
            <a:endParaRPr lang="en-US" sz="1100" dirty="0">
              <a:effectLst/>
              <a:latin typeface="Calibri"/>
              <a:ea typeface="Calibri"/>
              <a:cs typeface="Times New Roman"/>
            </a:endParaRPr>
          </a:p>
        </p:txBody>
      </p:sp>
      <p:sp>
        <p:nvSpPr>
          <p:cNvPr id="4" name="Text Box 307">
            <a:extLst>
              <a:ext uri="{FF2B5EF4-FFF2-40B4-BE49-F238E27FC236}">
                <a16:creationId xmlns:a16="http://schemas.microsoft.com/office/drawing/2014/main" id="{0C839646-ECA7-8135-0F18-810FE6915D27}"/>
              </a:ext>
            </a:extLst>
          </p:cNvPr>
          <p:cNvSpPr txBox="1">
            <a:spLocks noChangeArrowheads="1"/>
          </p:cNvSpPr>
          <p:nvPr/>
        </p:nvSpPr>
        <p:spPr bwMode="auto">
          <a:xfrm>
            <a:off x="626274" y="1788848"/>
            <a:ext cx="1834279" cy="200523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a:ea typeface="+mn-ea"/>
                <a:cs typeface="+mn-cs"/>
              </a:rPr>
              <a:t>Compounded Annual Growth Rate </a:t>
            </a:r>
            <a:br>
              <a:rPr kumimoji="0" lang="en-US" sz="1400" b="1" i="0" u="none" strike="noStrike" kern="0" cap="none" spc="0" normalizeH="0" baseline="0" noProof="0" dirty="0">
                <a:ln>
                  <a:noFill/>
                </a:ln>
                <a:solidFill>
                  <a:sysClr val="windowText" lastClr="000000"/>
                </a:solidFill>
                <a:effectLst/>
                <a:uLnTx/>
                <a:uFillTx/>
                <a:latin typeface="Calibri"/>
                <a:ea typeface="+mn-ea"/>
                <a:cs typeface="+mn-cs"/>
              </a:rPr>
            </a:br>
            <a:r>
              <a:rPr kumimoji="0" lang="en-US" sz="1400" b="1" i="0" u="none" strike="noStrike" kern="0" cap="none" spc="0" normalizeH="0" baseline="0" noProof="0" dirty="0">
                <a:ln>
                  <a:noFill/>
                </a:ln>
                <a:solidFill>
                  <a:sysClr val="windowText" lastClr="000000"/>
                </a:solidFill>
                <a:effectLst/>
                <a:uLnTx/>
                <a:uFillTx/>
                <a:latin typeface="Calibri"/>
                <a:ea typeface="+mn-ea"/>
                <a:cs typeface="+mn-cs"/>
              </a:rPr>
              <a:t>2013 </a:t>
            </a: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0" cap="none" spc="0" normalizeH="0" baseline="0" noProof="0" dirty="0">
                <a:ln>
                  <a:noFill/>
                </a:ln>
                <a:solidFill>
                  <a:sysClr val="windowText" lastClr="000000"/>
                </a:solidFill>
                <a:effectLst/>
                <a:uLnTx/>
                <a:uFillTx/>
                <a:latin typeface="Calibri"/>
                <a:ea typeface="+mn-ea"/>
                <a:cs typeface="+mn-cs"/>
              </a:rPr>
              <a:t>2022 = 19.8%</a:t>
            </a:r>
            <a:endParaRPr kumimoji="0" lang="en-US" sz="12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br>
              <a:rPr kumimoji="0" lang="en-US" sz="1400" b="1" i="0" u="none" strike="noStrike" kern="0" cap="none" spc="0" normalizeH="0" baseline="0" noProof="0" dirty="0">
                <a:ln>
                  <a:noFill/>
                </a:ln>
                <a:solidFill>
                  <a:sysClr val="windowText" lastClr="000000"/>
                </a:solidFill>
                <a:effectLst/>
                <a:uLnTx/>
                <a:uFillTx/>
                <a:latin typeface="Calibri"/>
                <a:ea typeface="+mn-ea"/>
                <a:cs typeface="+mn-cs"/>
              </a:rPr>
            </a:br>
            <a:r>
              <a:rPr kumimoji="0" lang="en-US" sz="1400" b="1" i="0" u="none" strike="noStrike" kern="0" cap="none" spc="0" normalizeH="0" baseline="0" noProof="0" dirty="0">
                <a:ln>
                  <a:noFill/>
                </a:ln>
                <a:solidFill>
                  <a:sysClr val="windowText" lastClr="000000"/>
                </a:solidFill>
                <a:effectLst/>
                <a:uLnTx/>
                <a:uFillTx/>
                <a:latin typeface="Calibri"/>
                <a:ea typeface="+mn-ea"/>
                <a:cs typeface="+mn-cs"/>
              </a:rPr>
              <a:t>Average Growth Rate </a:t>
            </a:r>
            <a:br>
              <a:rPr kumimoji="0" lang="en-US" sz="1400" b="1" i="0" u="none" strike="noStrike" kern="0" cap="none" spc="0" normalizeH="0" baseline="0" noProof="0" dirty="0">
                <a:ln>
                  <a:noFill/>
                </a:ln>
                <a:solidFill>
                  <a:sysClr val="windowText" lastClr="000000"/>
                </a:solidFill>
                <a:effectLst/>
                <a:uLnTx/>
                <a:uFillTx/>
                <a:latin typeface="Calibri"/>
                <a:ea typeface="+mn-ea"/>
                <a:cs typeface="+mn-cs"/>
              </a:rPr>
            </a:br>
            <a:r>
              <a:rPr kumimoji="0" lang="en-US" sz="1400" b="1" i="0" u="none" strike="noStrike" kern="0" cap="none" spc="0" normalizeH="0" baseline="0" noProof="0" dirty="0">
                <a:ln>
                  <a:noFill/>
                </a:ln>
                <a:solidFill>
                  <a:sysClr val="windowText" lastClr="000000"/>
                </a:solidFill>
                <a:effectLst/>
                <a:uLnTx/>
                <a:uFillTx/>
                <a:latin typeface="Calibri"/>
                <a:ea typeface="+mn-ea"/>
                <a:cs typeface="+mn-cs"/>
              </a:rPr>
              <a:t>2014 </a:t>
            </a: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0" cap="none" spc="0" normalizeH="0" baseline="0" noProof="0" dirty="0">
                <a:ln>
                  <a:noFill/>
                </a:ln>
                <a:solidFill>
                  <a:sysClr val="windowText" lastClr="000000"/>
                </a:solidFill>
                <a:effectLst/>
                <a:uLnTx/>
                <a:uFillTx/>
                <a:latin typeface="Calibri"/>
                <a:ea typeface="+mn-ea"/>
                <a:cs typeface="+mn-cs"/>
              </a:rPr>
              <a:t>2022 = 13.5%</a:t>
            </a:r>
          </a:p>
          <a:p>
            <a:pPr marL="0" marR="0" lvl="0" indent="0" algn="ctr" defTabSz="914400" eaLnBrk="1" fontAlgn="auto" latinLnBrk="0" hangingPunct="1">
              <a:lnSpc>
                <a:spcPct val="100000"/>
              </a:lnSpc>
              <a:spcBef>
                <a:spcPts val="0"/>
              </a:spcBef>
              <a:spcAft>
                <a:spcPts val="0"/>
              </a:spcAft>
              <a:buClrTx/>
              <a:buSzTx/>
              <a:buFontTx/>
              <a:buNone/>
              <a:tabLst/>
              <a:defRPr/>
            </a:pPr>
            <a:br>
              <a:rPr kumimoji="0" lang="en-US" sz="1200" b="1" i="0" u="none" strike="noStrike" kern="0" cap="none" spc="0" normalizeH="0" baseline="0" noProof="0" dirty="0">
                <a:ln>
                  <a:noFill/>
                </a:ln>
                <a:solidFill>
                  <a:sysClr val="windowText" lastClr="000000"/>
                </a:solidFill>
                <a:effectLst/>
                <a:uLnTx/>
                <a:uFillTx/>
                <a:latin typeface="Calibri"/>
                <a:ea typeface="+mn-ea"/>
                <a:cs typeface="+mn-cs"/>
              </a:rPr>
            </a:br>
            <a:r>
              <a:rPr kumimoji="0" lang="en-US" sz="1200" b="1" i="0" u="none" strike="noStrike" kern="0" cap="none" spc="0" normalizeH="0" baseline="0" noProof="0" dirty="0">
                <a:ln>
                  <a:noFill/>
                </a:ln>
                <a:solidFill>
                  <a:sysClr val="windowText" lastClr="000000"/>
                </a:solidFill>
                <a:effectLst/>
                <a:uLnTx/>
                <a:uFillTx/>
                <a:latin typeface="Calibri"/>
                <a:ea typeface="+mn-ea"/>
                <a:cs typeface="+mn-cs"/>
              </a:rPr>
              <a:t>(Forecast projections implemented in 2015)</a:t>
            </a:r>
          </a:p>
        </p:txBody>
      </p:sp>
      <p:sp>
        <p:nvSpPr>
          <p:cNvPr id="23" name="Text Box 4">
            <a:extLst>
              <a:ext uri="{FF2B5EF4-FFF2-40B4-BE49-F238E27FC236}">
                <a16:creationId xmlns:a16="http://schemas.microsoft.com/office/drawing/2014/main" id="{B725F17C-C834-9106-E8B2-DC51C0EF954F}"/>
              </a:ext>
            </a:extLst>
          </p:cNvPr>
          <p:cNvSpPr txBox="1">
            <a:spLocks noChangeArrowheads="1"/>
          </p:cNvSpPr>
          <p:nvPr/>
        </p:nvSpPr>
        <p:spPr bwMode="auto">
          <a:xfrm>
            <a:off x="5233853" y="1910778"/>
            <a:ext cx="1773555" cy="3132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400" b="1" dirty="0">
                <a:solidFill>
                  <a:srgbClr val="C00000"/>
                </a:solidFill>
                <a:effectLst/>
                <a:latin typeface="Calibri"/>
                <a:ea typeface="Calibri"/>
                <a:cs typeface="Times New Roman"/>
              </a:rPr>
              <a:t>Forecast Trend</a:t>
            </a:r>
            <a:endParaRPr lang="en-US" sz="1400" dirty="0">
              <a:solidFill>
                <a:srgbClr val="C00000"/>
              </a:solidFill>
              <a:effectLst/>
              <a:latin typeface="Calibri"/>
              <a:ea typeface="Calibri"/>
              <a:cs typeface="Times New Roman"/>
            </a:endParaRPr>
          </a:p>
        </p:txBody>
      </p:sp>
    </p:spTree>
    <p:extLst>
      <p:ext uri="{BB962C8B-B14F-4D97-AF65-F5344CB8AC3E}">
        <p14:creationId xmlns:p14="http://schemas.microsoft.com/office/powerpoint/2010/main" val="414046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5E4B7-D967-A05A-DD60-BA99CE6D9294}"/>
              </a:ext>
            </a:extLst>
          </p:cNvPr>
          <p:cNvSpPr>
            <a:spLocks noGrp="1"/>
          </p:cNvSpPr>
          <p:nvPr>
            <p:ph sz="quarter" idx="13"/>
          </p:nvPr>
        </p:nvSpPr>
        <p:spPr>
          <a:xfrm>
            <a:off x="685800" y="2057400"/>
            <a:ext cx="10896600" cy="4270248"/>
          </a:xfrm>
        </p:spPr>
        <p:txBody>
          <a:bodyPr>
            <a:normAutofit/>
          </a:bodyPr>
          <a:lstStyle/>
          <a:p>
            <a:pPr marL="0" marR="0" indent="0">
              <a:spcBef>
                <a:spcPts val="1200"/>
              </a:spcBef>
              <a:spcAft>
                <a:spcPts val="1200"/>
              </a:spcAft>
              <a:buNone/>
            </a:pPr>
            <a:r>
              <a:rPr lang="en-US" sz="2800" b="1" spc="25" dirty="0">
                <a:solidFill>
                  <a:srgbClr val="002060"/>
                </a:solidFill>
                <a:effectLst/>
                <a:latin typeface="Arial Nova" panose="020B0504020202020204" pitchFamily="34" charset="0"/>
                <a:ea typeface="Times New Roman" panose="02020603050405020304" pitchFamily="18" charset="0"/>
              </a:rPr>
              <a:t>The continued growth in both insulation industry segments demonstrates the strength, commitment and continued enthusiasm of the companies and people within the industry.</a:t>
            </a:r>
            <a:endParaRPr lang="en-US" sz="2800" b="1" dirty="0">
              <a:solidFill>
                <a:srgbClr val="002060"/>
              </a:solidFill>
              <a:effectLst/>
              <a:latin typeface="Arial Nova" panose="020B0504020202020204" pitchFamily="34" charset="0"/>
              <a:ea typeface="Times New Roman" panose="02020603050405020304" pitchFamily="18" charset="0"/>
            </a:endParaRPr>
          </a:p>
          <a:p>
            <a:pPr marL="0" marR="0" indent="0">
              <a:spcBef>
                <a:spcPts val="1200"/>
              </a:spcBef>
              <a:spcAft>
                <a:spcPts val="1200"/>
              </a:spcAft>
              <a:buNone/>
            </a:pPr>
            <a:r>
              <a:rPr lang="en-US" sz="2800" b="1" spc="25" dirty="0">
                <a:solidFill>
                  <a:srgbClr val="002060"/>
                </a:solidFill>
                <a:effectLst/>
                <a:latin typeface="Arial Nova" panose="020B0504020202020204" pitchFamily="34" charset="0"/>
                <a:ea typeface="Times New Roman" panose="02020603050405020304" pitchFamily="18" charset="0"/>
              </a:rPr>
              <a:t>The pandemic, consolidation, and the ever-fluctuating economy may  have changed  the way people live, work, travel, shop and interact but it has not changed the importance and value of insulation nor the commitment and resolve of the people that work in the insulation industry. </a:t>
            </a:r>
            <a:endParaRPr lang="en-US" sz="2800" b="1" dirty="0">
              <a:solidFill>
                <a:srgbClr val="002060"/>
              </a:solidFill>
              <a:effectLst/>
              <a:latin typeface="Arial Nova" panose="020B0504020202020204" pitchFamily="34" charset="0"/>
              <a:ea typeface="Times New Roman" panose="02020603050405020304" pitchFamily="18" charset="0"/>
            </a:endParaRPr>
          </a:p>
          <a:p>
            <a:pPr marL="0" indent="0">
              <a:buNone/>
            </a:pPr>
            <a:endParaRPr lang="en-US" sz="2800" b="1" dirty="0">
              <a:solidFill>
                <a:schemeClr val="accent1">
                  <a:lumMod val="50000"/>
                </a:schemeClr>
              </a:solidFill>
              <a:latin typeface="+mn-lt"/>
            </a:endParaRPr>
          </a:p>
        </p:txBody>
      </p:sp>
      <p:sp>
        <p:nvSpPr>
          <p:cNvPr id="4" name="Slide Number Placeholder 3">
            <a:extLst>
              <a:ext uri="{FF2B5EF4-FFF2-40B4-BE49-F238E27FC236}">
                <a16:creationId xmlns:a16="http://schemas.microsoft.com/office/drawing/2014/main" id="{52611FDF-D8D5-2BA3-D80C-DA3E2108DD50}"/>
              </a:ext>
            </a:extLst>
          </p:cNvPr>
          <p:cNvSpPr>
            <a:spLocks noGrp="1"/>
          </p:cNvSpPr>
          <p:nvPr>
            <p:ph type="sldNum" sz="quarter" idx="4"/>
          </p:nvPr>
        </p:nvSpPr>
        <p:spPr/>
        <p:txBody>
          <a:bodyPr/>
          <a:lstStyle/>
          <a:p>
            <a:pPr algn="r"/>
            <a:r>
              <a:rPr lang="en-US" dirty="0"/>
              <a:t>www.insulation.org    </a:t>
            </a:r>
            <a:fld id="{F117C22A-DE4F-4912-A470-E3DBC1987589}" type="slidenum">
              <a:rPr lang="en-US" sz="1400" b="1" smtClean="0">
                <a:solidFill>
                  <a:schemeClr val="bg2">
                    <a:lumMod val="75000"/>
                  </a:schemeClr>
                </a:solidFill>
              </a:rPr>
              <a:pPr algn="r"/>
              <a:t>9</a:t>
            </a:fld>
            <a:endParaRPr lang="en-US" b="1" dirty="0">
              <a:solidFill>
                <a:schemeClr val="bg2">
                  <a:lumMod val="75000"/>
                </a:schemeClr>
              </a:solidFill>
            </a:endParaRPr>
          </a:p>
        </p:txBody>
      </p:sp>
      <p:sp>
        <p:nvSpPr>
          <p:cNvPr id="5" name="Title 5">
            <a:extLst>
              <a:ext uri="{FF2B5EF4-FFF2-40B4-BE49-F238E27FC236}">
                <a16:creationId xmlns:a16="http://schemas.microsoft.com/office/drawing/2014/main" id="{183C8EA6-C46D-4D28-3F0B-97BE9ED3C502}"/>
              </a:ext>
            </a:extLst>
          </p:cNvPr>
          <p:cNvSpPr>
            <a:spLocks noGrp="1"/>
          </p:cNvSpPr>
          <p:nvPr>
            <p:ph type="title"/>
          </p:nvPr>
        </p:nvSpPr>
        <p:spPr>
          <a:xfrm>
            <a:off x="548640" y="990600"/>
            <a:ext cx="11106150" cy="722313"/>
          </a:xfrm>
        </p:spPr>
        <p:txBody>
          <a:bodyPr>
            <a:normAutofit fontScale="90000"/>
          </a:bodyPr>
          <a:lstStyle/>
          <a:p>
            <a:r>
              <a:rPr lang="en-US" sz="1800" b="1" kern="100" dirty="0">
                <a:effectLst/>
                <a:latin typeface="+mj-lt"/>
                <a:ea typeface="Calibri" panose="020F0502020204030204" pitchFamily="34" charset="0"/>
                <a:cs typeface="Times New Roman" panose="02020603050405020304" pitchFamily="18" charset="0"/>
              </a:rPr>
              <a:t>Mechanical Insulation Industry</a:t>
            </a:r>
            <a:r>
              <a:rPr lang="en-US" sz="1800" b="1" kern="100" dirty="0">
                <a:latin typeface="+mj-lt"/>
                <a:ea typeface="Calibri" panose="020F0502020204030204" pitchFamily="34" charset="0"/>
                <a:cs typeface="Times New Roman" panose="02020603050405020304" pitchFamily="18" charset="0"/>
              </a:rPr>
              <a:t> Surve</a:t>
            </a:r>
            <a:r>
              <a:rPr lang="en-US" sz="1800" kern="100" dirty="0">
                <a:latin typeface="+mj-lt"/>
                <a:ea typeface="Calibri" panose="020F0502020204030204" pitchFamily="34" charset="0"/>
                <a:cs typeface="Times New Roman" panose="02020603050405020304" pitchFamily="18" charset="0"/>
              </a:rPr>
              <a:t>y</a:t>
            </a:r>
            <a:br>
              <a:rPr lang="en-US" sz="2000" b="1" kern="100" dirty="0">
                <a:effectLst/>
                <a:latin typeface="+mj-lt"/>
                <a:ea typeface="Calibri" panose="020F0502020204030204" pitchFamily="34" charset="0"/>
                <a:cs typeface="Times New Roman" panose="02020603050405020304" pitchFamily="18" charset="0"/>
              </a:rPr>
            </a:br>
            <a:r>
              <a:rPr lang="en-US" sz="3200" kern="100" dirty="0">
                <a:solidFill>
                  <a:schemeClr val="accent2">
                    <a:lumMod val="75000"/>
                  </a:schemeClr>
                </a:solidFill>
                <a:latin typeface="+mj-lt"/>
                <a:ea typeface="Calibri" panose="020F0502020204030204" pitchFamily="34" charset="0"/>
                <a:cs typeface="Times New Roman" panose="02020603050405020304" pitchFamily="18" charset="0"/>
              </a:rPr>
              <a:t>Looking Forward</a:t>
            </a:r>
            <a:endParaRPr lang="en-US" sz="3200" dirty="0">
              <a:solidFill>
                <a:schemeClr val="accent2">
                  <a:lumMod val="75000"/>
                </a:schemeClr>
              </a:solidFill>
            </a:endParaRPr>
          </a:p>
        </p:txBody>
      </p:sp>
    </p:spTree>
    <p:extLst>
      <p:ext uri="{BB962C8B-B14F-4D97-AF65-F5344CB8AC3E}">
        <p14:creationId xmlns:p14="http://schemas.microsoft.com/office/powerpoint/2010/main" val="511848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NIA Presentation">
      <a:dk1>
        <a:srgbClr val="003C69"/>
      </a:dk1>
      <a:lt1>
        <a:sysClr val="window" lastClr="FFFFFF"/>
      </a:lt1>
      <a:dk2>
        <a:srgbClr val="00549F"/>
      </a:dk2>
      <a:lt2>
        <a:srgbClr val="DFE3E5"/>
      </a:lt2>
      <a:accent1>
        <a:srgbClr val="005BBB"/>
      </a:accent1>
      <a:accent2>
        <a:srgbClr val="009B3A"/>
      </a:accent2>
      <a:accent3>
        <a:srgbClr val="96172E"/>
      </a:accent3>
      <a:accent4>
        <a:srgbClr val="EEC621"/>
      </a:accent4>
      <a:accent5>
        <a:srgbClr val="1D9BA1"/>
      </a:accent5>
      <a:accent6>
        <a:srgbClr val="87175F"/>
      </a:accent6>
      <a:hlink>
        <a:srgbClr val="0070C0"/>
      </a:hlink>
      <a:folHlink>
        <a:srgbClr val="C00000"/>
      </a:folHlink>
    </a:clrScheme>
    <a:fontScheme name="NIA 2023">
      <a:majorFont>
        <a:latin typeface="Arial Nova"/>
        <a:ea typeface=""/>
        <a:cs typeface=""/>
      </a:majorFont>
      <a:minorFont>
        <a:latin typeface="Arial Nova"/>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3.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Modern classic block presentation</Template>
  <TotalTime>13555</TotalTime>
  <Words>3650</Words>
  <Application>Microsoft Office PowerPoint</Application>
  <PresentationFormat>Widescreen</PresentationFormat>
  <Paragraphs>496</Paragraphs>
  <Slides>41</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Arial</vt:lpstr>
      <vt:lpstr>Arial Nova</vt:lpstr>
      <vt:lpstr>Calibri</vt:lpstr>
      <vt:lpstr>Calibri Light</vt:lpstr>
      <vt:lpstr>Courier New</vt:lpstr>
      <vt:lpstr>Georgia</vt:lpstr>
      <vt:lpstr>Symbol</vt:lpstr>
      <vt:lpstr>Times New Roman</vt:lpstr>
      <vt:lpstr>Trade Gothic Next</vt:lpstr>
      <vt:lpstr>Tw Cen MT</vt:lpstr>
      <vt:lpstr>Wingdings 3</vt:lpstr>
      <vt:lpstr>ModernClassicBlock-3</vt:lpstr>
      <vt:lpstr>Office Theme</vt:lpstr>
      <vt:lpstr>Results: Study on Insulation’s Positive Impact on Energy Efficiency and Emission Reductions United States &amp; Canada </vt:lpstr>
      <vt:lpstr>PowerPoint Presentation</vt:lpstr>
      <vt:lpstr>Mechanical Insulation Industry Survey Purpose &amp; Objective</vt:lpstr>
      <vt:lpstr>PowerPoint Presentation</vt:lpstr>
      <vt:lpstr>PowerPoint Presentation</vt:lpstr>
      <vt:lpstr>PowerPoint Presentation</vt:lpstr>
      <vt:lpstr>PowerPoint Presentation</vt:lpstr>
      <vt:lpstr>PowerPoint Presentation</vt:lpstr>
      <vt:lpstr>Mechanical Insulation Industry Survey Looking Forward</vt:lpstr>
      <vt:lpstr>The Study on  Insulation’s Positive Impact on Energy Efficiency and Emission Reductions (United States &amp; Canada) </vt:lpstr>
      <vt:lpstr>The Study on Insulation’s Positive Impact on Energy Efficiency and Emission Reductions</vt:lpstr>
      <vt:lpstr>The Study on Insulation’s Positive Impact on Energy Efficiency and Emission Reductions Purpose &amp; Objective</vt:lpstr>
      <vt:lpstr>The Study on Insulation’s Positive Impact on Energy Efficiency and Emission Reductions Purpose &amp; Objective</vt:lpstr>
      <vt:lpstr>The Study on Insulation’s Positive Impact on Energy Efficiency and Emission Reductions Scope of the Study</vt:lpstr>
      <vt:lpstr>The Study on Insulation’s Positive Impact on Energy Efficiency and Emission Reductions Scope of the Study</vt:lpstr>
      <vt:lpstr>The Study on Insulation’s Positive Impact on Energy Efficiency and Emission Reductions Scope of the Study</vt:lpstr>
      <vt:lpstr>The Study on Insulation’s Positive Impact on Energy Efficiency and Emission Reductions Scope of the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Study on  Insulation’s Positive Impact on Energy Efficiency  and Emission Reductions (United States &amp; Canada) </vt:lpstr>
      <vt:lpstr>The Study on  Insulation’s Positive Impact on Energy Efficiency  and Emission Reductions (United States &amp; Canada)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Insulation Association (NIA)</dc:title>
  <dc:creator>Ashley Lopez</dc:creator>
  <cp:lastModifiedBy>Ashley Bartley</cp:lastModifiedBy>
  <cp:revision>71</cp:revision>
  <dcterms:created xsi:type="dcterms:W3CDTF">2021-04-23T13:50:22Z</dcterms:created>
  <dcterms:modified xsi:type="dcterms:W3CDTF">2023-11-13T18:04:59Z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